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3"/>
  </p:notesMasterIdLst>
  <p:sldIdLst>
    <p:sldId id="257" r:id="rId5"/>
    <p:sldId id="303" r:id="rId6"/>
    <p:sldId id="299" r:id="rId7"/>
    <p:sldId id="298" r:id="rId8"/>
    <p:sldId id="260" r:id="rId9"/>
    <p:sldId id="300" r:id="rId10"/>
    <p:sldId id="301" r:id="rId11"/>
    <p:sldId id="302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FD1DF15-8C40-454E-8ACC-996854F68930}" v="2" dt="2026-07-03T10:11:09.79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94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Rayit" userId="e83f28e0-dfa8-493e-99d4-53448e1d45c9" providerId="ADAL" clId="{6757B01B-4DDA-4BA6-BA87-D386E45DD336}"/>
    <pc:docChg chg="custSel addSld delSld modSld sldOrd">
      <pc:chgData name="FRayit" userId="e83f28e0-dfa8-493e-99d4-53448e1d45c9" providerId="ADAL" clId="{6757B01B-4DDA-4BA6-BA87-D386E45DD336}" dt="2026-07-03T10:23:51.133" v="718" actId="20577"/>
      <pc:docMkLst>
        <pc:docMk/>
      </pc:docMkLst>
      <pc:sldChg chg="delSp modSp mod">
        <pc:chgData name="FRayit" userId="e83f28e0-dfa8-493e-99d4-53448e1d45c9" providerId="ADAL" clId="{6757B01B-4DDA-4BA6-BA87-D386E45DD336}" dt="2026-07-03T10:11:57.366" v="147" actId="20577"/>
        <pc:sldMkLst>
          <pc:docMk/>
          <pc:sldMk cId="648224404" sldId="257"/>
        </pc:sldMkLst>
        <pc:spChg chg="mod">
          <ac:chgData name="FRayit" userId="e83f28e0-dfa8-493e-99d4-53448e1d45c9" providerId="ADAL" clId="{6757B01B-4DDA-4BA6-BA87-D386E45DD336}" dt="2026-07-03T10:10:20.569" v="109" actId="20577"/>
          <ac:spMkLst>
            <pc:docMk/>
            <pc:sldMk cId="648224404" sldId="257"/>
            <ac:spMk id="88" creationId="{00000000-0000-0000-0000-000000000000}"/>
          </ac:spMkLst>
        </pc:spChg>
        <pc:spChg chg="mod">
          <ac:chgData name="FRayit" userId="e83f28e0-dfa8-493e-99d4-53448e1d45c9" providerId="ADAL" clId="{6757B01B-4DDA-4BA6-BA87-D386E45DD336}" dt="2026-07-03T10:11:57.366" v="147" actId="20577"/>
          <ac:spMkLst>
            <pc:docMk/>
            <pc:sldMk cId="648224404" sldId="257"/>
            <ac:spMk id="89" creationId="{00000000-0000-0000-0000-000000000000}"/>
          </ac:spMkLst>
        </pc:spChg>
        <pc:picChg chg="del">
          <ac:chgData name="FRayit" userId="e83f28e0-dfa8-493e-99d4-53448e1d45c9" providerId="ADAL" clId="{6757B01B-4DDA-4BA6-BA87-D386E45DD336}" dt="2026-07-03T10:10:59.788" v="125" actId="478"/>
          <ac:picMkLst>
            <pc:docMk/>
            <pc:sldMk cId="648224404" sldId="257"/>
            <ac:picMk id="90" creationId="{00000000-0000-0000-0000-000000000000}"/>
          </ac:picMkLst>
        </pc:picChg>
      </pc:sldChg>
      <pc:sldChg chg="modSp del mod">
        <pc:chgData name="FRayit" userId="e83f28e0-dfa8-493e-99d4-53448e1d45c9" providerId="ADAL" clId="{6757B01B-4DDA-4BA6-BA87-D386E45DD336}" dt="2026-07-03T10:18:52.393" v="460" actId="47"/>
        <pc:sldMkLst>
          <pc:docMk/>
          <pc:sldMk cId="1221892214" sldId="294"/>
        </pc:sldMkLst>
        <pc:spChg chg="mod">
          <ac:chgData name="FRayit" userId="e83f28e0-dfa8-493e-99d4-53448e1d45c9" providerId="ADAL" clId="{6757B01B-4DDA-4BA6-BA87-D386E45DD336}" dt="2026-07-03T10:07:21.129" v="101" actId="20577"/>
          <ac:spMkLst>
            <pc:docMk/>
            <pc:sldMk cId="1221892214" sldId="294"/>
            <ac:spMk id="3" creationId="{E3C79A78-5E0E-DC3D-E102-DD360FA5CE23}"/>
          </ac:spMkLst>
        </pc:spChg>
      </pc:sldChg>
      <pc:sldChg chg="ord">
        <pc:chgData name="FRayit" userId="e83f28e0-dfa8-493e-99d4-53448e1d45c9" providerId="ADAL" clId="{6757B01B-4DDA-4BA6-BA87-D386E45DD336}" dt="2026-07-03T10:18:56.026" v="462"/>
        <pc:sldMkLst>
          <pc:docMk/>
          <pc:sldMk cId="1009546652" sldId="299"/>
        </pc:sldMkLst>
      </pc:sldChg>
      <pc:sldChg chg="modSp add mod">
        <pc:chgData name="FRayit" userId="e83f28e0-dfa8-493e-99d4-53448e1d45c9" providerId="ADAL" clId="{6757B01B-4DDA-4BA6-BA87-D386E45DD336}" dt="2026-07-03T10:23:51.133" v="718" actId="20577"/>
        <pc:sldMkLst>
          <pc:docMk/>
          <pc:sldMk cId="736389635" sldId="303"/>
        </pc:sldMkLst>
        <pc:spChg chg="mod">
          <ac:chgData name="FRayit" userId="e83f28e0-dfa8-493e-99d4-53448e1d45c9" providerId="ADAL" clId="{6757B01B-4DDA-4BA6-BA87-D386E45DD336}" dt="2026-07-03T10:23:51.133" v="718" actId="20577"/>
          <ac:spMkLst>
            <pc:docMk/>
            <pc:sldMk cId="736389635" sldId="303"/>
            <ac:spMk id="89" creationId="{537C1084-46A0-C4F1-BDEF-F462D39F472A}"/>
          </ac:spMkLst>
        </pc:spChg>
      </pc:sldChg>
      <pc:sldMasterChg chg="delSldLayout">
        <pc:chgData name="FRayit" userId="e83f28e0-dfa8-493e-99d4-53448e1d45c9" providerId="ADAL" clId="{6757B01B-4DDA-4BA6-BA87-D386E45DD336}" dt="2026-07-03T10:18:52.393" v="460" actId="47"/>
        <pc:sldMasterMkLst>
          <pc:docMk/>
          <pc:sldMasterMk cId="3288657675" sldId="2147483660"/>
        </pc:sldMasterMkLst>
        <pc:sldLayoutChg chg="del">
          <pc:chgData name="FRayit" userId="e83f28e0-dfa8-493e-99d4-53448e1d45c9" providerId="ADAL" clId="{6757B01B-4DDA-4BA6-BA87-D386E45DD336}" dt="2026-07-03T10:18:52.393" v="460" actId="47"/>
          <pc:sldLayoutMkLst>
            <pc:docMk/>
            <pc:sldMasterMk cId="3288657675" sldId="2147483660"/>
            <pc:sldLayoutMk cId="779736245" sldId="2147483666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3486BD-E33B-44C3-AD30-DBB670FAF534}" type="datetimeFigureOut">
              <a:rPr lang="en-GB" smtClean="0"/>
              <a:t>03/07/2026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5037D4-D96E-491F-82C9-9B1BAD034E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11269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971863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>
          <a:extLst>
            <a:ext uri="{FF2B5EF4-FFF2-40B4-BE49-F238E27FC236}">
              <a16:creationId xmlns:a16="http://schemas.microsoft.com/office/drawing/2014/main" id="{C9F1364C-96DD-6EE8-A13A-7C0D6899E1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>
            <a:extLst>
              <a:ext uri="{FF2B5EF4-FFF2-40B4-BE49-F238E27FC236}">
                <a16:creationId xmlns:a16="http://schemas.microsoft.com/office/drawing/2014/main" id="{A4F3A0E8-B25E-2F26-772D-C1984712BA5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:notes">
            <a:extLst>
              <a:ext uri="{FF2B5EF4-FFF2-40B4-BE49-F238E27FC236}">
                <a16:creationId xmlns:a16="http://schemas.microsoft.com/office/drawing/2014/main" id="{0ABCD817-8702-9AA9-A2F1-86270B396BB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212461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12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1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1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9" name="Google Shape;19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20" name="Google Shape;20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tabLst/>
              <a:defRPr/>
            </a:pPr>
            <a:fld id="{00000000-1234-1234-1234-123412341234}" type="slidenum">
              <a:rPr kumimoji="0" lang="en-GB" sz="1200" b="0" i="0" u="none" strike="noStrike" kern="0" cap="none" spc="0" normalizeH="0" baseline="0" noProof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888"/>
                </a:buClr>
                <a:buSzPts val="1200"/>
                <a:buFont typeface="Calibri"/>
                <a:buNone/>
                <a:tabLst/>
                <a:defRPr/>
              </a:pPr>
              <a:t>‹#›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34571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25" name="Google Shape;25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26" name="Google Shape;26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tabLst/>
              <a:defRPr/>
            </a:pPr>
            <a:fld id="{00000000-1234-1234-1234-123412341234}" type="slidenum">
              <a:rPr kumimoji="0" lang="en-GB" sz="1200" b="0" i="0" u="none" strike="noStrike" kern="0" cap="none" spc="0" normalizeH="0" baseline="0" noProof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888"/>
                </a:buClr>
                <a:buSzPts val="1200"/>
                <a:buFont typeface="Calibri"/>
                <a:buNone/>
                <a:tabLst/>
                <a:defRPr/>
              </a:pPr>
              <a:t>‹#›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501226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3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3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31" name="Google Shape;31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32" name="Google Shape;32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tabLst/>
              <a:defRPr/>
            </a:pPr>
            <a:fld id="{00000000-1234-1234-1234-123412341234}" type="slidenum">
              <a:rPr kumimoji="0" lang="en-GB" sz="1200" b="0" i="0" u="none" strike="noStrike" kern="0" cap="none" spc="0" normalizeH="0" baseline="0" noProof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888"/>
                </a:buClr>
                <a:buSzPts val="1200"/>
                <a:buFont typeface="Calibri"/>
                <a:buNone/>
                <a:tabLst/>
                <a:defRPr/>
              </a:pPr>
              <a:t>‹#›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710182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24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38" name="Google Shape;38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39" name="Google Shape;39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tabLst/>
              <a:defRPr/>
            </a:pPr>
            <a:fld id="{00000000-1234-1234-1234-123412341234}" type="slidenum">
              <a:rPr kumimoji="0" lang="en-GB" sz="1200" b="0" i="0" u="none" strike="noStrike" kern="0" cap="none" spc="0" normalizeH="0" baseline="0" noProof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888"/>
                </a:buClr>
                <a:buSzPts val="1200"/>
                <a:buFont typeface="Calibri"/>
                <a:buNone/>
                <a:tabLst/>
                <a:defRPr/>
              </a:pPr>
              <a:t>‹#›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043915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5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5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25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25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25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47" name="Google Shape;47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48" name="Google Shape;48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tabLst/>
              <a:defRPr/>
            </a:pPr>
            <a:fld id="{00000000-1234-1234-1234-123412341234}" type="slidenum">
              <a:rPr kumimoji="0" lang="en-GB" sz="1200" b="0" i="0" u="none" strike="noStrike" kern="0" cap="none" spc="0" normalizeH="0" baseline="0" noProof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888"/>
                </a:buClr>
                <a:buSzPts val="1200"/>
                <a:buFont typeface="Calibri"/>
                <a:buNone/>
                <a:tabLst/>
                <a:defRPr/>
              </a:pPr>
              <a:t>‹#›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705056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56" name="Google Shape;56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57" name="Google Shape;57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tabLst/>
              <a:defRPr/>
            </a:pPr>
            <a:fld id="{00000000-1234-1234-1234-123412341234}" type="slidenum">
              <a:rPr kumimoji="0" lang="en-GB" sz="1200" b="0" i="0" u="none" strike="noStrike" kern="0" cap="none" spc="0" normalizeH="0" baseline="0" noProof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888"/>
                </a:buClr>
                <a:buSzPts val="1200"/>
                <a:buFont typeface="Calibri"/>
                <a:buNone/>
                <a:tabLst/>
                <a:defRPr/>
              </a:pPr>
              <a:t>‹#›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018160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8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28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63" name="Google Shape;63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64" name="Google Shape;64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tabLst/>
              <a:defRPr/>
            </a:pPr>
            <a:fld id="{00000000-1234-1234-1234-123412341234}" type="slidenum">
              <a:rPr kumimoji="0" lang="en-GB" sz="1200" b="0" i="0" u="none" strike="noStrike" kern="0" cap="none" spc="0" normalizeH="0" baseline="0" noProof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888"/>
                </a:buClr>
                <a:buSzPts val="1200"/>
                <a:buFont typeface="Calibri"/>
                <a:buNone/>
                <a:tabLst/>
                <a:defRPr/>
              </a:pPr>
              <a:t>‹#›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208207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9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9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70" name="Google Shape;70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71" name="Google Shape;71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tabLst/>
              <a:defRPr/>
            </a:pPr>
            <a:fld id="{00000000-1234-1234-1234-123412341234}" type="slidenum">
              <a:rPr kumimoji="0" lang="en-GB" sz="1200" b="0" i="0" u="none" strike="noStrike" kern="0" cap="none" spc="0" normalizeH="0" baseline="0" noProof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888"/>
                </a:buClr>
                <a:buSzPts val="1200"/>
                <a:buFont typeface="Calibri"/>
                <a:buNone/>
                <a:tabLst/>
                <a:defRPr/>
              </a:pPr>
              <a:t>‹#›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7999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30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76" name="Google Shape;76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77" name="Google Shape;77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tabLst/>
              <a:defRPr/>
            </a:pPr>
            <a:fld id="{00000000-1234-1234-1234-123412341234}" type="slidenum">
              <a:rPr kumimoji="0" lang="en-GB" sz="1200" b="0" i="0" u="none" strike="noStrike" kern="0" cap="none" spc="0" normalizeH="0" baseline="0" noProof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888"/>
                </a:buClr>
                <a:buSzPts val="1200"/>
                <a:buFont typeface="Calibri"/>
                <a:buNone/>
                <a:tabLst/>
                <a:defRPr/>
              </a:pPr>
              <a:t>‹#›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14107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1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31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82" name="Google Shape;82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83" name="Google Shape;83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tabLst/>
              <a:defRPr/>
            </a:pPr>
            <a:fld id="{00000000-1234-1234-1234-123412341234}" type="slidenum">
              <a:rPr kumimoji="0" lang="en-GB" sz="1200" b="0" i="0" u="none" strike="noStrike" kern="0" cap="none" spc="0" normalizeH="0" baseline="0" noProof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888"/>
                </a:buClr>
                <a:buSzPts val="1200"/>
                <a:buFont typeface="Calibri"/>
                <a:buNone/>
                <a:tabLst/>
                <a:defRPr/>
              </a:pPr>
              <a:t>‹#›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022072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2">
            <a:alphaModFix amt="35000"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2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3" name="Google Shape;13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4" name="Google Shape;14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tabLst/>
              <a:defRPr/>
            </a:pPr>
            <a:fld id="{00000000-1234-1234-1234-123412341234}" type="slidenum">
              <a:rPr kumimoji="0" lang="en-GB" sz="1200" b="0" i="0" u="none" strike="noStrike" kern="0" cap="none" spc="0" normalizeH="0" baseline="0" noProof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888"/>
                </a:buClr>
                <a:buSzPts val="1200"/>
                <a:buFont typeface="Calibri"/>
                <a:buNone/>
                <a:tabLst/>
                <a:defRPr/>
              </a:pPr>
              <a:t>‹#›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88657675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7" r:id="rId6"/>
    <p:sldLayoutId id="2147483668" r:id="rId7"/>
    <p:sldLayoutId id="2147483669" r:id="rId8"/>
    <p:sldLayoutId id="2147483670" r:id="rId9"/>
    <p:sldLayoutId id="2147483671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bc.co.uk/bitesize/topics/zgq3dmn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www.bbc.co.uk/bitesize/topics/zqtmg2p" TargetMode="External"/><Relationship Id="rId4" Type="http://schemas.openxmlformats.org/officeDocument/2006/relationships/hyperlink" Target="https://www.bbc.co.uk/bitesize/topics/zykncwx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>
            <a:spLocks noGrp="1"/>
          </p:cNvSpPr>
          <p:nvPr>
            <p:ph type="ctrTitle"/>
          </p:nvPr>
        </p:nvSpPr>
        <p:spPr>
          <a:xfrm>
            <a:off x="1153294" y="640261"/>
            <a:ext cx="9779726" cy="1275426"/>
          </a:xfrm>
          <a:prstGeom prst="rect">
            <a:avLst/>
          </a:prstGeom>
          <a:solidFill>
            <a:srgbClr val="F7CAAC"/>
          </a:solidFill>
          <a:ln>
            <a:noFill/>
          </a:ln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entury Gothic"/>
              <a:buNone/>
            </a:pPr>
            <a:r>
              <a:rPr lang="en-GB" sz="4800" u="sng" dirty="0">
                <a:latin typeface="Century Gothic"/>
                <a:ea typeface="Century Gothic"/>
                <a:cs typeface="Century Gothic"/>
                <a:sym typeface="Century Gothic"/>
              </a:rPr>
              <a:t>Summer Homework-English</a:t>
            </a:r>
            <a:br>
              <a:rPr lang="en-GB" sz="4800" u="sng" dirty="0">
                <a:latin typeface="Century Gothic"/>
                <a:ea typeface="Century Gothic"/>
                <a:cs typeface="Century Gothic"/>
                <a:sym typeface="Century Gothic"/>
              </a:rPr>
            </a:br>
            <a:endParaRPr sz="4800" u="sng" dirty="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89" name="Google Shape;89;p1"/>
          <p:cNvSpPr txBox="1">
            <a:spLocks noGrp="1"/>
          </p:cNvSpPr>
          <p:nvPr>
            <p:ph type="subTitle" idx="1"/>
          </p:nvPr>
        </p:nvSpPr>
        <p:spPr>
          <a:xfrm>
            <a:off x="196949" y="2111434"/>
            <a:ext cx="11462648" cy="5091224"/>
          </a:xfrm>
          <a:prstGeom prst="rect">
            <a:avLst/>
          </a:prstGeom>
          <a:solidFill>
            <a:srgbClr val="F7CAAC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40"/>
              <a:buNone/>
            </a:pPr>
            <a:endParaRPr lang="en-US" sz="3200" b="1" dirty="0">
              <a:latin typeface="Century Gothic" panose="020B0502020202020204" pitchFamily="34" charset="0"/>
              <a:ea typeface="Century Gothic"/>
              <a:cs typeface="Century Gothic"/>
              <a:sym typeface="Century Gothic"/>
            </a:endParaRPr>
          </a:p>
          <a:p>
            <a:pPr marL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40"/>
              <a:buNone/>
            </a:pPr>
            <a:r>
              <a:rPr lang="en-US" sz="3200" b="1" dirty="0">
                <a:latin typeface="Century Gothic" panose="020B0502020202020204" pitchFamily="34" charset="0"/>
                <a:ea typeface="Century Gothic"/>
                <a:cs typeface="Century Gothic"/>
                <a:sym typeface="Century Gothic"/>
              </a:rPr>
              <a:t>Literature</a:t>
            </a:r>
          </a:p>
          <a:p>
            <a:r>
              <a:rPr lang="en-GB" dirty="0"/>
              <a:t> Revise the texts we have already studied this year:</a:t>
            </a:r>
          </a:p>
          <a:p>
            <a:r>
              <a:rPr lang="en-GB" dirty="0"/>
              <a:t> ‘A Christmas Carol’ by Charles Dickens; ‘Romeo &amp; Juliet’ by William Shakespeare &amp; ‘Power &amp; Conflict’ poetry- AQA Exam Board.</a:t>
            </a:r>
          </a:p>
          <a:p>
            <a:r>
              <a:rPr lang="en-GB" u="sng" dirty="0">
                <a:hlinkClick r:id="rId3"/>
              </a:rPr>
              <a:t>https://www.bbc.co.uk/bitesize/topics/zgq3dmn</a:t>
            </a:r>
            <a:endParaRPr lang="en-GB" dirty="0"/>
          </a:p>
          <a:p>
            <a:r>
              <a:rPr lang="en-GB" u="sng" dirty="0">
                <a:hlinkClick r:id="rId4"/>
              </a:rPr>
              <a:t>Romeo and Juliet - GCSE English Literature - BBC Bitesize</a:t>
            </a:r>
            <a:endParaRPr lang="en-GB" dirty="0"/>
          </a:p>
          <a:p>
            <a:r>
              <a:rPr lang="en-GB" u="sng" dirty="0">
                <a:hlinkClick r:id="rId5"/>
              </a:rPr>
              <a:t>AQA poetry anthology - GCSE English Literature - BBC Bitesize</a:t>
            </a:r>
            <a:endParaRPr lang="en-GB" dirty="0"/>
          </a:p>
          <a:p>
            <a:r>
              <a:rPr lang="en-GB" dirty="0"/>
              <a:t>Create storyboards of the plot, progression charts of the characters and their change, mind-maps of key themes, lists of key quotes.</a:t>
            </a:r>
          </a:p>
          <a:p>
            <a:r>
              <a:rPr lang="en-GB" dirty="0"/>
              <a:t>Make sure the poems you revise are the same ones in your poetry anthologies- </a:t>
            </a:r>
            <a:r>
              <a:rPr lang="en-GB" u="sng" dirty="0"/>
              <a:t>Power &amp; Conflict.</a:t>
            </a:r>
            <a:endParaRPr lang="en-GB" dirty="0"/>
          </a:p>
          <a:p>
            <a:pPr marL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40"/>
              <a:buNone/>
            </a:pPr>
            <a:endParaRPr lang="en-US" sz="3200" b="1" dirty="0">
              <a:latin typeface="Century Gothic" panose="020B0502020202020204" pitchFamily="34" charset="0"/>
              <a:ea typeface="Century Gothic"/>
              <a:cs typeface="Century Gothic"/>
              <a:sym typeface="Century Gothic"/>
            </a:endParaRPr>
          </a:p>
          <a:p>
            <a:pPr marL="0" lvl="0" indent="0" algn="ctr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40"/>
              <a:buNone/>
            </a:pPr>
            <a:endParaRPr lang="en-US" sz="3200" b="1" dirty="0">
              <a:latin typeface="Century Gothic" panose="020B0502020202020204" pitchFamily="34" charset="0"/>
              <a:ea typeface="Century Gothic"/>
              <a:cs typeface="Century Gothic"/>
              <a:sym typeface="Century Gothic"/>
            </a:endParaRPr>
          </a:p>
          <a:p>
            <a:pPr marL="0" lvl="0" indent="0" algn="ctr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40"/>
              <a:buNone/>
            </a:pPr>
            <a:r>
              <a:rPr lang="en-US" sz="3200" b="1" dirty="0">
                <a:latin typeface="Century Gothic" panose="020B0502020202020204" pitchFamily="34" charset="0"/>
                <a:ea typeface="Century Gothic"/>
                <a:cs typeface="Century Gothic"/>
                <a:sym typeface="Century Gothic"/>
              </a:rPr>
              <a:t>Speech preparation for September</a:t>
            </a:r>
          </a:p>
        </p:txBody>
      </p:sp>
    </p:spTree>
    <p:extLst>
      <p:ext uri="{BB962C8B-B14F-4D97-AF65-F5344CB8AC3E}">
        <p14:creationId xmlns:p14="http://schemas.microsoft.com/office/powerpoint/2010/main" val="6482244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>
          <a:extLst>
            <a:ext uri="{FF2B5EF4-FFF2-40B4-BE49-F238E27FC236}">
              <a16:creationId xmlns:a16="http://schemas.microsoft.com/office/drawing/2014/main" id="{4AB897B5-66C6-165D-842A-8158524B21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>
            <a:extLst>
              <a:ext uri="{FF2B5EF4-FFF2-40B4-BE49-F238E27FC236}">
                <a16:creationId xmlns:a16="http://schemas.microsoft.com/office/drawing/2014/main" id="{131358B9-5FC0-98CE-C64D-C97B242C8E71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153294" y="640261"/>
            <a:ext cx="9779726" cy="1275426"/>
          </a:xfrm>
          <a:prstGeom prst="rect">
            <a:avLst/>
          </a:prstGeom>
          <a:solidFill>
            <a:srgbClr val="F7CAAC"/>
          </a:solidFill>
          <a:ln>
            <a:noFill/>
          </a:ln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entury Gothic"/>
              <a:buNone/>
            </a:pPr>
            <a:r>
              <a:rPr lang="en-GB" sz="4800" u="sng" dirty="0">
                <a:latin typeface="Century Gothic"/>
                <a:ea typeface="Century Gothic"/>
                <a:cs typeface="Century Gothic"/>
                <a:sym typeface="Century Gothic"/>
              </a:rPr>
              <a:t>Summer Homework-English</a:t>
            </a:r>
            <a:br>
              <a:rPr lang="en-GB" sz="4800" u="sng" dirty="0">
                <a:latin typeface="Century Gothic"/>
                <a:ea typeface="Century Gothic"/>
                <a:cs typeface="Century Gothic"/>
                <a:sym typeface="Century Gothic"/>
              </a:rPr>
            </a:br>
            <a:endParaRPr sz="4800" u="sng" dirty="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89" name="Google Shape;89;p1">
            <a:extLst>
              <a:ext uri="{FF2B5EF4-FFF2-40B4-BE49-F238E27FC236}">
                <a16:creationId xmlns:a16="http://schemas.microsoft.com/office/drawing/2014/main" id="{537C1084-46A0-C4F1-BDEF-F462D39F472A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426719" y="2111434"/>
            <a:ext cx="11232877" cy="4472246"/>
          </a:xfrm>
          <a:prstGeom prst="rect">
            <a:avLst/>
          </a:prstGeom>
          <a:solidFill>
            <a:srgbClr val="F7CAAC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40"/>
              <a:buNone/>
            </a:pPr>
            <a:endParaRPr lang="en-US" sz="3200" b="1" dirty="0">
              <a:latin typeface="Century Gothic" panose="020B0502020202020204" pitchFamily="34" charset="0"/>
              <a:ea typeface="Century Gothic"/>
              <a:cs typeface="Century Gothic"/>
              <a:sym typeface="Century Gothic"/>
            </a:endParaRPr>
          </a:p>
          <a:p>
            <a:pPr marL="0" lvl="0" indent="0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40"/>
              <a:buNone/>
            </a:pPr>
            <a:r>
              <a:rPr lang="en-US" sz="3200" b="1" dirty="0">
                <a:latin typeface="Century Gothic" panose="020B0502020202020204" pitchFamily="34" charset="0"/>
                <a:ea typeface="Century Gothic"/>
                <a:cs typeface="Century Gothic"/>
                <a:sym typeface="Century Gothic"/>
              </a:rPr>
              <a:t>Language-Speech preparation for September</a:t>
            </a:r>
          </a:p>
          <a:p>
            <a:pPr marL="0" lvl="0" indent="0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40"/>
              <a:buNone/>
            </a:pPr>
            <a:endParaRPr lang="en-US" sz="3200" b="1" dirty="0">
              <a:latin typeface="Century Gothic" panose="020B0502020202020204" pitchFamily="34" charset="0"/>
              <a:ea typeface="Century Gothic"/>
              <a:cs typeface="Century Gothic"/>
              <a:sym typeface="Century Gothic"/>
            </a:endParaRPr>
          </a:p>
          <a:p>
            <a:pPr marL="514350" lvl="0" indent="-51435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40"/>
              <a:buAutoNum type="arabicParenR"/>
            </a:pPr>
            <a:r>
              <a:rPr lang="en-US" dirty="0">
                <a:latin typeface="Arial" panose="020B0604020202020204" pitchFamily="34" charset="0"/>
                <a:ea typeface="Century Gothic"/>
                <a:cs typeface="Arial" panose="020B0604020202020204" pitchFamily="34" charset="0"/>
                <a:sym typeface="Century Gothic"/>
              </a:rPr>
              <a:t>Think of at least 3 topics that interest you and complete sheet called ‘Topic Ideas Planning Sheet.’</a:t>
            </a:r>
          </a:p>
          <a:p>
            <a:pPr marL="514350" lvl="0" indent="-51435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40"/>
              <a:buAutoNum type="arabicParenR"/>
            </a:pPr>
            <a:endParaRPr lang="en-US" sz="3200" dirty="0">
              <a:latin typeface="Century Gothic" panose="020B0502020202020204" pitchFamily="34" charset="0"/>
              <a:ea typeface="Century Gothic"/>
              <a:cs typeface="Century Gothic"/>
              <a:sym typeface="Century Gothic"/>
            </a:endParaRPr>
          </a:p>
          <a:p>
            <a:pPr marL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40"/>
              <a:buNone/>
            </a:pPr>
            <a:r>
              <a:rPr lang="en-US" dirty="0">
                <a:latin typeface="Arial" panose="020B0604020202020204" pitchFamily="34" charset="0"/>
                <a:ea typeface="Century Gothic"/>
                <a:cs typeface="Arial" panose="020B0604020202020204" pitchFamily="34" charset="0"/>
                <a:sym typeface="Century Gothic"/>
              </a:rPr>
              <a:t>2) Decide which one interests you the most and collect research on this topic. Complete sheet called ‘Chosen Idea Planning Sheet.’ </a:t>
            </a:r>
            <a:r>
              <a:rPr lang="en-US" u="sng" dirty="0">
                <a:latin typeface="Arial" panose="020B0604020202020204" pitchFamily="34" charset="0"/>
                <a:ea typeface="Century Gothic"/>
                <a:cs typeface="Arial" panose="020B0604020202020204" pitchFamily="34" charset="0"/>
                <a:sym typeface="Century Gothic"/>
              </a:rPr>
              <a:t>This must be detailed.</a:t>
            </a:r>
            <a:r>
              <a:rPr lang="en-US" sz="3200" u="sng" dirty="0">
                <a:latin typeface="Century Gothic" panose="020B0502020202020204" pitchFamily="34" charset="0"/>
                <a:ea typeface="Century Gothic"/>
                <a:cs typeface="Century Gothic"/>
                <a:sym typeface="Century Gothic"/>
              </a:rPr>
              <a:t> </a:t>
            </a:r>
          </a:p>
          <a:p>
            <a:pPr marL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40"/>
              <a:buNone/>
            </a:pPr>
            <a:endParaRPr lang="en-US" sz="3200" u="sng" dirty="0">
              <a:latin typeface="Century Gothic" panose="020B0502020202020204" pitchFamily="34" charset="0"/>
              <a:ea typeface="Century Gothic"/>
              <a:cs typeface="Century Gothic"/>
              <a:sym typeface="Century Gothic"/>
            </a:endParaRPr>
          </a:p>
          <a:p>
            <a:pPr marL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40"/>
              <a:buNone/>
            </a:pPr>
            <a:r>
              <a:rPr lang="en-US" dirty="0">
                <a:latin typeface="Arial" panose="020B0604020202020204" pitchFamily="34" charset="0"/>
                <a:ea typeface="Century Gothic"/>
                <a:cs typeface="Arial" panose="020B0604020202020204" pitchFamily="34" charset="0"/>
                <a:sym typeface="Century Gothic"/>
              </a:rPr>
              <a:t>3) Complete worksheet called ‘English Language Section B Exam Task.’</a:t>
            </a:r>
          </a:p>
          <a:p>
            <a:pPr marL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40"/>
              <a:buNone/>
            </a:pPr>
            <a:endParaRPr lang="en-US" dirty="0">
              <a:latin typeface="Arial" panose="020B0604020202020204" pitchFamily="34" charset="0"/>
              <a:ea typeface="Century Gothic"/>
              <a:cs typeface="Arial" panose="020B0604020202020204" pitchFamily="34" charset="0"/>
              <a:sym typeface="Century Gothic"/>
            </a:endParaRPr>
          </a:p>
          <a:p>
            <a:pPr marL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40"/>
              <a:buNone/>
            </a:pPr>
            <a:r>
              <a:rPr lang="en-US" dirty="0">
                <a:latin typeface="Arial" panose="020B0604020202020204" pitchFamily="34" charset="0"/>
                <a:ea typeface="Century Gothic"/>
                <a:cs typeface="Arial" panose="020B0604020202020204" pitchFamily="34" charset="0"/>
                <a:sym typeface="Century Gothic"/>
              </a:rPr>
              <a:t>Teachers will be collecting and checking this work when we return-ensure it is completed and brought into your first lesson back. It is essential year </a:t>
            </a:r>
            <a:r>
              <a:rPr lang="en-US">
                <a:latin typeface="Arial" panose="020B0604020202020204" pitchFamily="34" charset="0"/>
                <a:ea typeface="Century Gothic"/>
                <a:cs typeface="Arial" panose="020B0604020202020204" pitchFamily="34" charset="0"/>
                <a:sym typeface="Century Gothic"/>
              </a:rPr>
              <a:t>11 preparation work.</a:t>
            </a:r>
            <a:endParaRPr lang="en-US" dirty="0">
              <a:latin typeface="Arial" panose="020B0604020202020204" pitchFamily="34" charset="0"/>
              <a:ea typeface="Century Gothic"/>
              <a:cs typeface="Arial" panose="020B0604020202020204" pitchFamily="34" charset="0"/>
              <a:sym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7363896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5B6A3FB-3472-499F-EBD4-E8C9BB0C1BA1}"/>
              </a:ext>
            </a:extLst>
          </p:cNvPr>
          <p:cNvSpPr txBox="1"/>
          <p:nvPr/>
        </p:nvSpPr>
        <p:spPr>
          <a:xfrm>
            <a:off x="2074985" y="650630"/>
            <a:ext cx="7948246" cy="56938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800">
                <a:latin typeface="Century Gothic" panose="020B0502020202020204" pitchFamily="34" charset="0"/>
              </a:rPr>
              <a:t>Research must be collected over the summer and brought into school for your first lesson back in September. This is essential homework.</a:t>
            </a:r>
          </a:p>
          <a:p>
            <a:endParaRPr lang="en-GB" sz="2800">
              <a:latin typeface="Century Gothic" panose="020B0502020202020204" pitchFamily="34" charset="0"/>
            </a:endParaRPr>
          </a:p>
          <a:p>
            <a:r>
              <a:rPr lang="en-GB" sz="2800">
                <a:latin typeface="Century Gothic" panose="020B0502020202020204" pitchFamily="34" charset="0"/>
              </a:rPr>
              <a:t>Research can include leaflets, images, photocopies from books or from the Internet.  The more you have the better your speech will be.</a:t>
            </a:r>
          </a:p>
          <a:p>
            <a:endParaRPr lang="en-GB" sz="2800">
              <a:latin typeface="Century Gothic" panose="020B0502020202020204" pitchFamily="34" charset="0"/>
            </a:endParaRPr>
          </a:p>
          <a:p>
            <a:r>
              <a:rPr lang="en-GB" sz="2800">
                <a:latin typeface="Century Gothic" panose="020B0502020202020204" pitchFamily="34" charset="0"/>
              </a:rPr>
              <a:t>It is suggested you use a folder to keep all of your research safe, ready for when we start this module.</a:t>
            </a:r>
          </a:p>
        </p:txBody>
      </p:sp>
    </p:spTree>
    <p:extLst>
      <p:ext uri="{BB962C8B-B14F-4D97-AF65-F5344CB8AC3E}">
        <p14:creationId xmlns:p14="http://schemas.microsoft.com/office/powerpoint/2010/main" val="10095466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3"/>
          <p:cNvSpPr txBox="1">
            <a:spLocks noGrp="1"/>
          </p:cNvSpPr>
          <p:nvPr>
            <p:ph type="title"/>
          </p:nvPr>
        </p:nvSpPr>
        <p:spPr>
          <a:xfrm>
            <a:off x="580696" y="449179"/>
            <a:ext cx="11227676" cy="697555"/>
          </a:xfrm>
          <a:prstGeom prst="rect">
            <a:avLst/>
          </a:prstGeom>
          <a:solidFill>
            <a:srgbClr val="C4E0B2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entury Gothic"/>
              <a:buNone/>
            </a:pPr>
            <a:r>
              <a:rPr lang="en-GB" sz="3600" b="1" i="1">
                <a:latin typeface="Century Gothic"/>
                <a:ea typeface="Century Gothic"/>
                <a:cs typeface="Century Gothic"/>
                <a:sym typeface="Century Gothic"/>
              </a:rPr>
              <a:t>Spoken Language in English</a:t>
            </a:r>
            <a:endParaRPr/>
          </a:p>
        </p:txBody>
      </p:sp>
      <p:sp>
        <p:nvSpPr>
          <p:cNvPr id="132" name="Google Shape;132;p3"/>
          <p:cNvSpPr/>
          <p:nvPr/>
        </p:nvSpPr>
        <p:spPr>
          <a:xfrm>
            <a:off x="446690" y="1690688"/>
            <a:ext cx="6096000" cy="2800767"/>
          </a:xfrm>
          <a:prstGeom prst="rect">
            <a:avLst/>
          </a:prstGeom>
          <a:noFill/>
          <a:ln w="57150" cap="flat" cmpd="sng">
            <a:solidFill>
              <a:srgbClr val="2F549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TASK OUTLINE: You will be required to speak about your chosen topic for a total of 6-7 minutes.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presentation will be split into two parts:</a:t>
            </a:r>
            <a:endParaRPr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❑"/>
            </a:pPr>
            <a:r>
              <a:rPr lang="en-GB" sz="16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Part One: </a:t>
            </a:r>
            <a:r>
              <a:rPr lang="en-GB" sz="1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presentation itself. This will require you to talk about your chosen topic for 3-4 minutes independently.</a:t>
            </a:r>
            <a:endParaRPr/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❑"/>
            </a:pPr>
            <a:r>
              <a:rPr lang="en-GB" sz="16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Part Two: </a:t>
            </a:r>
            <a:r>
              <a:rPr lang="en-GB" sz="16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question and answer session. Students and the teacher will ask you a series of questions based on what they have just heard. You are required to respond to these questions in a thorough and developed way.</a:t>
            </a:r>
            <a:endParaRPr/>
          </a:p>
        </p:txBody>
      </p:sp>
      <p:sp>
        <p:nvSpPr>
          <p:cNvPr id="133" name="Google Shape;133;p3"/>
          <p:cNvSpPr/>
          <p:nvPr/>
        </p:nvSpPr>
        <p:spPr>
          <a:xfrm>
            <a:off x="446690" y="4824248"/>
            <a:ext cx="6096000" cy="1876097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This is an important part of your GCSE English Qualification and the grade you achieve (pass, merit or distinction) will appear on your GCSE certificate</a:t>
            </a:r>
            <a:endParaRPr/>
          </a:p>
        </p:txBody>
      </p:sp>
      <p:sp>
        <p:nvSpPr>
          <p:cNvPr id="134" name="Google Shape;134;p3"/>
          <p:cNvSpPr/>
          <p:nvPr/>
        </p:nvSpPr>
        <p:spPr>
          <a:xfrm>
            <a:off x="7547811" y="1543245"/>
            <a:ext cx="4260561" cy="2948210"/>
          </a:xfrm>
          <a:prstGeom prst="rect">
            <a:avLst/>
          </a:prstGeom>
          <a:solidFill>
            <a:srgbClr val="C4E0B2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spoken language presentation needs to be presented </a:t>
            </a:r>
            <a:r>
              <a:rPr lang="en-GB" sz="1800" u="sng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in front of the class. </a:t>
            </a:r>
            <a:r>
              <a:rPr lang="en-GB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This is a condition that is specified by the exam board. For evidence purposes, we need to be able to prove on film that you have performed your presentation to an audience.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35" name="Google Shape;135;p3" descr="Image result for aqa"/>
          <p:cNvPicPr preferRelativeResize="0"/>
          <p:nvPr/>
        </p:nvPicPr>
        <p:blipFill rotWithShape="1">
          <a:blip r:embed="rId3">
            <a:alphaModFix/>
          </a:blip>
          <a:srcRect t="13590"/>
          <a:stretch/>
        </p:blipFill>
        <p:spPr>
          <a:xfrm>
            <a:off x="7961604" y="5193217"/>
            <a:ext cx="3524250" cy="11193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solidFill>
            <a:srgbClr val="C4E0B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entury Gothic"/>
              <a:buNone/>
            </a:pPr>
            <a:r>
              <a:rPr lang="en-GB" sz="2400" b="1">
                <a:latin typeface="Century Gothic"/>
                <a:ea typeface="Century Gothic"/>
                <a:cs typeface="Century Gothic"/>
                <a:sym typeface="Century Gothic"/>
              </a:rPr>
              <a:t>Initial Ideas: </a:t>
            </a:r>
            <a:r>
              <a:rPr lang="en-GB" sz="2400">
                <a:latin typeface="Century Gothic"/>
                <a:ea typeface="Century Gothic"/>
                <a:cs typeface="Century Gothic"/>
                <a:sym typeface="Century Gothic"/>
              </a:rPr>
              <a:t>Use the mind-map and example topic inspiration below to plan a range of potential topics you could present. Try to write down at least three for each category.</a:t>
            </a:r>
            <a:endParaRPr/>
          </a:p>
        </p:txBody>
      </p:sp>
      <p:pic>
        <p:nvPicPr>
          <p:cNvPr id="145" name="Google Shape;145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55831" y="2081441"/>
            <a:ext cx="6480337" cy="44114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69D184B2-2226-4E31-BCCB-4443307674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118533" y="918266"/>
            <a:ext cx="706127" cy="5863534"/>
          </a:xfrm>
          <a:custGeom>
            <a:avLst/>
            <a:gdLst>
              <a:gd name="T0" fmla="*/ 414 w 414"/>
              <a:gd name="T1" fmla="*/ 2447 h 2447"/>
              <a:gd name="T2" fmla="*/ 0 w 414"/>
              <a:gd name="T3" fmla="*/ 2247 h 2447"/>
              <a:gd name="T4" fmla="*/ 0 w 414"/>
              <a:gd name="T5" fmla="*/ 0 h 2447"/>
              <a:gd name="T6" fmla="*/ 414 w 414"/>
              <a:gd name="T7" fmla="*/ 200 h 2447"/>
              <a:gd name="T8" fmla="*/ 414 w 414"/>
              <a:gd name="T9" fmla="*/ 2447 h 2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4" h="2447">
                <a:moveTo>
                  <a:pt x="414" y="2447"/>
                </a:moveTo>
                <a:lnTo>
                  <a:pt x="0" y="2247"/>
                </a:lnTo>
                <a:lnTo>
                  <a:pt x="0" y="0"/>
                </a:lnTo>
                <a:lnTo>
                  <a:pt x="414" y="200"/>
                </a:lnTo>
                <a:lnTo>
                  <a:pt x="414" y="244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Freeform 7">
            <a:extLst>
              <a:ext uri="{FF2B5EF4-FFF2-40B4-BE49-F238E27FC236}">
                <a16:creationId xmlns:a16="http://schemas.microsoft.com/office/drawing/2014/main" id="{1AC4D4E3-486A-464A-8EC8-D448810972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117879" y="643467"/>
            <a:ext cx="420307" cy="5668919"/>
          </a:xfrm>
          <a:custGeom>
            <a:avLst/>
            <a:gdLst>
              <a:gd name="T0" fmla="*/ 209 w 209"/>
              <a:gd name="T1" fmla="*/ 2246 h 2358"/>
              <a:gd name="T2" fmla="*/ 0 w 209"/>
              <a:gd name="T3" fmla="*/ 2358 h 2358"/>
              <a:gd name="T4" fmla="*/ 0 w 209"/>
              <a:gd name="T5" fmla="*/ 111 h 2358"/>
              <a:gd name="T6" fmla="*/ 209 w 209"/>
              <a:gd name="T7" fmla="*/ 0 h 2358"/>
              <a:gd name="T8" fmla="*/ 209 w 209"/>
              <a:gd name="T9" fmla="*/ 2246 h 2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358">
                <a:moveTo>
                  <a:pt x="209" y="2246"/>
                </a:moveTo>
                <a:lnTo>
                  <a:pt x="0" y="2358"/>
                </a:lnTo>
                <a:lnTo>
                  <a:pt x="0" y="111"/>
                </a:lnTo>
                <a:lnTo>
                  <a:pt x="209" y="0"/>
                </a:lnTo>
                <a:lnTo>
                  <a:pt x="209" y="224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64DE13E-58EB-4475-B79C-0D4FC65123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38387" y="643467"/>
            <a:ext cx="10933503" cy="5391944"/>
          </a:xfrm>
          <a:prstGeom prst="rect">
            <a:avLst/>
          </a:prstGeom>
          <a:solidFill>
            <a:srgbClr val="FFFFFF"/>
          </a:solidFill>
          <a:ln w="12700">
            <a:solidFill>
              <a:schemeClr val="accent1"/>
            </a:solidFill>
            <a:miter lim="800000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3A253056-9828-76DF-779F-66BF31AF28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8608252"/>
              </p:ext>
            </p:extLst>
          </p:nvPr>
        </p:nvGraphicFramePr>
        <p:xfrm>
          <a:off x="1263578" y="2408036"/>
          <a:ext cx="9664849" cy="2874864"/>
        </p:xfrm>
        <a:graphic>
          <a:graphicData uri="http://schemas.openxmlformats.org/drawingml/2006/table">
            <a:tbl>
              <a:tblPr firstRow="1" firstCol="1" bandRow="1"/>
              <a:tblGrid>
                <a:gridCol w="1311335">
                  <a:extLst>
                    <a:ext uri="{9D8B030D-6E8A-4147-A177-3AD203B41FA5}">
                      <a16:colId xmlns:a16="http://schemas.microsoft.com/office/drawing/2014/main" val="3806202392"/>
                    </a:ext>
                  </a:extLst>
                </a:gridCol>
                <a:gridCol w="1973390">
                  <a:extLst>
                    <a:ext uri="{9D8B030D-6E8A-4147-A177-3AD203B41FA5}">
                      <a16:colId xmlns:a16="http://schemas.microsoft.com/office/drawing/2014/main" val="2724795539"/>
                    </a:ext>
                  </a:extLst>
                </a:gridCol>
                <a:gridCol w="2957761">
                  <a:extLst>
                    <a:ext uri="{9D8B030D-6E8A-4147-A177-3AD203B41FA5}">
                      <a16:colId xmlns:a16="http://schemas.microsoft.com/office/drawing/2014/main" val="3165530292"/>
                    </a:ext>
                  </a:extLst>
                </a:gridCol>
                <a:gridCol w="3422363">
                  <a:extLst>
                    <a:ext uri="{9D8B030D-6E8A-4147-A177-3AD203B41FA5}">
                      <a16:colId xmlns:a16="http://schemas.microsoft.com/office/drawing/2014/main" val="4003868963"/>
                    </a:ext>
                  </a:extLst>
                </a:gridCol>
              </a:tblGrid>
              <a:tr h="1038847"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900" b="1" i="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Topic</a:t>
                      </a:r>
                      <a:endParaRPr lang="en-GB" sz="3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5442" marR="125442" marT="1742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900" b="1" i="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Topic as a question</a:t>
                      </a:r>
                      <a:endParaRPr lang="en-GB" sz="3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5442" marR="125442" marT="1742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900" b="1" i="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Key information already known</a:t>
                      </a:r>
                      <a:endParaRPr lang="en-GB" sz="3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5442" marR="125442" marT="1742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900" b="1" i="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Information to find out/research</a:t>
                      </a:r>
                      <a:endParaRPr lang="en-GB" sz="3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5442" marR="125442" marT="1742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93154320"/>
                  </a:ext>
                </a:extLst>
              </a:tr>
              <a:tr h="412450"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000" b="0" i="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Gaming</a:t>
                      </a:r>
                      <a:endParaRPr lang="en-GB" sz="3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5442" marR="125442" marT="1742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000" b="0" i="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Does playing video games desensitise us?</a:t>
                      </a:r>
                      <a:endParaRPr lang="en-GB" sz="3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5442" marR="125442" marT="1742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000" b="0" i="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How I feel when playing video games.</a:t>
                      </a:r>
                    </a:p>
                    <a:p>
                      <a:pPr algn="l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000" b="0" i="0" u="none" strike="noStrike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Recent stories in the news.</a:t>
                      </a:r>
                      <a:endParaRPr lang="en-GB" sz="3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5442" marR="125442" marT="1742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000" b="0" i="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Statistics.</a:t>
                      </a:r>
                    </a:p>
                    <a:p>
                      <a:pPr algn="l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000" b="0" i="0" u="none" strike="noStrike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Are some games worse than others? Anything in particular?</a:t>
                      </a:r>
                      <a:endParaRPr lang="en-GB" sz="3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5442" marR="125442" marT="1742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30377347"/>
                  </a:ext>
                </a:extLst>
              </a:tr>
              <a:tr h="412450"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000" b="0" i="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3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5442" marR="125442" marT="1742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000" b="0" i="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3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5442" marR="125442" marT="1742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000" b="0" i="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3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5442" marR="125442" marT="1742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000" b="0" i="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3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5442" marR="125442" marT="1742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872871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891139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8483D89-3516-32EB-845E-B5F164835491}"/>
              </a:ext>
            </a:extLst>
          </p:cNvPr>
          <p:cNvSpPr txBox="1"/>
          <p:nvPr/>
        </p:nvSpPr>
        <p:spPr>
          <a:xfrm>
            <a:off x="3046535" y="751344"/>
            <a:ext cx="6093068" cy="5355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i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Choose a topic or question that ENGAGES you (and hopefully your audience)</a:t>
            </a:r>
            <a:endParaRPr lang="en-US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18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❑"/>
            </a:pPr>
            <a:r>
              <a:rPr lang="en-US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Be prepared to explain the topic and answer questions about it.</a:t>
            </a:r>
            <a:endParaRPr lang="en-US"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❑"/>
            </a:pPr>
            <a:r>
              <a:rPr lang="en-US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You will need to find EVIDENCE, or SOURCES, to support/ refute your idea. These should be taken from lots of places. Newspapers, websites, images; even fictional texts. </a:t>
            </a:r>
            <a:r>
              <a:rPr lang="en-US" sz="18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You need at least 3 sources. </a:t>
            </a:r>
            <a:endParaRPr lang="en-US"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❑"/>
            </a:pPr>
            <a:r>
              <a:rPr lang="en-US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RESEARCH: Your task is to read, explore and interrogate the materials found.</a:t>
            </a:r>
            <a:endParaRPr lang="en-US"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❑"/>
            </a:pPr>
            <a:r>
              <a:rPr lang="en-US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Be an active reader – question, argue, look further and notice the small details which communicate the writer’s attitudes and feelings.</a:t>
            </a:r>
            <a:endParaRPr lang="en-US"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❑"/>
            </a:pPr>
            <a:r>
              <a:rPr lang="en-US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Consider and articulate your own thoughts and feelings about your topic.</a:t>
            </a:r>
            <a:endParaRPr lang="en-US"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❑"/>
            </a:pPr>
            <a:r>
              <a:rPr lang="en-US" sz="18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Provoke thought.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45616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FEB925B-0240-DFB5-7D4D-7C289A5C2781}"/>
              </a:ext>
            </a:extLst>
          </p:cNvPr>
          <p:cNvSpPr txBox="1"/>
          <p:nvPr/>
        </p:nvSpPr>
        <p:spPr>
          <a:xfrm>
            <a:off x="1828800" y="1494692"/>
            <a:ext cx="8774723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>
                <a:latin typeface="Century Gothic" panose="020B0502020202020204" pitchFamily="34" charset="0"/>
              </a:rPr>
              <a:t>Don’t forget DAFOREST!</a:t>
            </a:r>
          </a:p>
          <a:p>
            <a:endParaRPr lang="en-GB" sz="3200">
              <a:latin typeface="Century Gothic" panose="020B0502020202020204" pitchFamily="34" charset="0"/>
            </a:endParaRPr>
          </a:p>
          <a:p>
            <a:r>
              <a:rPr lang="en-GB" sz="3200">
                <a:latin typeface="Century Gothic" panose="020B0502020202020204" pitchFamily="34" charset="0"/>
              </a:rPr>
              <a:t>D	Direct address</a:t>
            </a:r>
          </a:p>
          <a:p>
            <a:r>
              <a:rPr lang="en-GB" sz="3200">
                <a:latin typeface="Century Gothic" panose="020B0502020202020204" pitchFamily="34" charset="0"/>
              </a:rPr>
              <a:t>A	Alliteration</a:t>
            </a:r>
          </a:p>
          <a:p>
            <a:r>
              <a:rPr lang="en-GB" sz="3200">
                <a:latin typeface="Century Gothic" panose="020B0502020202020204" pitchFamily="34" charset="0"/>
              </a:rPr>
              <a:t>F	Facts and figures</a:t>
            </a:r>
          </a:p>
          <a:p>
            <a:r>
              <a:rPr lang="en-GB" sz="3200">
                <a:latin typeface="Century Gothic" panose="020B0502020202020204" pitchFamily="34" charset="0"/>
              </a:rPr>
              <a:t>O	Opinion</a:t>
            </a:r>
          </a:p>
          <a:p>
            <a:r>
              <a:rPr lang="en-GB" sz="3200">
                <a:latin typeface="Century Gothic" panose="020B0502020202020204" pitchFamily="34" charset="0"/>
              </a:rPr>
              <a:t>R	Rhetorical question</a:t>
            </a:r>
          </a:p>
          <a:p>
            <a:r>
              <a:rPr lang="en-GB" sz="3200">
                <a:latin typeface="Century Gothic" panose="020B0502020202020204" pitchFamily="34" charset="0"/>
              </a:rPr>
              <a:t>E	Emotive language</a:t>
            </a:r>
          </a:p>
          <a:p>
            <a:r>
              <a:rPr lang="en-GB" sz="3200">
                <a:latin typeface="Century Gothic" panose="020B0502020202020204" pitchFamily="34" charset="0"/>
              </a:rPr>
              <a:t>S	Statistics</a:t>
            </a:r>
          </a:p>
          <a:p>
            <a:r>
              <a:rPr lang="en-GB" sz="3200">
                <a:latin typeface="Century Gothic" panose="020B0502020202020204" pitchFamily="34" charset="0"/>
              </a:rPr>
              <a:t>T	Triple (rule of 3)</a:t>
            </a:r>
          </a:p>
        </p:txBody>
      </p:sp>
    </p:spTree>
    <p:extLst>
      <p:ext uri="{BB962C8B-B14F-4D97-AF65-F5344CB8AC3E}">
        <p14:creationId xmlns:p14="http://schemas.microsoft.com/office/powerpoint/2010/main" val="186710015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f7bb23c7-ca0d-44f9-b3f8-3f5b573c243a">
      <Terms xmlns="http://schemas.microsoft.com/office/infopath/2007/PartnerControls"/>
    </lcf76f155ced4ddcb4097134ff3c332f>
    <TaxCatchAll xmlns="c874874d-cca5-4008-8346-4982a66a7e19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B7E0CF5A2C2A04B9DEE155EB2FDC4F9" ma:contentTypeVersion="15" ma:contentTypeDescription="Create a new document." ma:contentTypeScope="" ma:versionID="81ddd57cbe13419a4900fb611c539dcd">
  <xsd:schema xmlns:xsd="http://www.w3.org/2001/XMLSchema" xmlns:xs="http://www.w3.org/2001/XMLSchema" xmlns:p="http://schemas.microsoft.com/office/2006/metadata/properties" xmlns:ns2="f7bb23c7-ca0d-44f9-b3f8-3f5b573c243a" xmlns:ns3="c874874d-cca5-4008-8346-4982a66a7e19" targetNamespace="http://schemas.microsoft.com/office/2006/metadata/properties" ma:root="true" ma:fieldsID="d67950cdd8f506aaa3102ddef971132b" ns2:_="" ns3:_="">
    <xsd:import namespace="f7bb23c7-ca0d-44f9-b3f8-3f5b573c243a"/>
    <xsd:import namespace="c874874d-cca5-4008-8346-4982a66a7e1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3:TaxCatchAll" minOccurs="0"/>
                <xsd:element ref="ns2:MediaServiceOCR" minOccurs="0"/>
                <xsd:element ref="ns2:lcf76f155ced4ddcb4097134ff3c332f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7bb23c7-ca0d-44f9-b3f8-3f5b573c243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305a4be5-40dd-40d5-ad97-d8e0d799cfc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874874d-cca5-4008-8346-4982a66a7e19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6357f016-a75a-484e-bb35-9b79e8d5ef94}" ma:internalName="TaxCatchAll" ma:showField="CatchAllData" ma:web="c874874d-cca5-4008-8346-4982a66a7e1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ED6A5EE-D689-4154-B57F-E8700D462659}">
  <ds:schemaRefs>
    <ds:schemaRef ds:uri="83940520-5b6c-454a-88b3-47a7be38e611"/>
    <ds:schemaRef ds:uri="c874874d-cca5-4008-8346-4982a66a7e19"/>
    <ds:schemaRef ds:uri="f7bb23c7-ca0d-44f9-b3f8-3f5b573c243a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27367976-69A0-48BD-821D-DF3BB1B1226A}">
  <ds:schemaRefs>
    <ds:schemaRef ds:uri="c874874d-cca5-4008-8346-4982a66a7e19"/>
    <ds:schemaRef ds:uri="f7bb23c7-ca0d-44f9-b3f8-3f5b573c243a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E0F9720B-9828-43C5-A272-5BDA70F7A17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</TotalTime>
  <Words>725</Words>
  <Application>Microsoft Office PowerPoint</Application>
  <PresentationFormat>Widescreen</PresentationFormat>
  <Paragraphs>70</Paragraphs>
  <Slides>8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Century Gothic</vt:lpstr>
      <vt:lpstr>Noto Sans Symbols</vt:lpstr>
      <vt:lpstr>1_Office Theme</vt:lpstr>
      <vt:lpstr>Summer Homework-English </vt:lpstr>
      <vt:lpstr>Summer Homework-English </vt:lpstr>
      <vt:lpstr>PowerPoint Presentation</vt:lpstr>
      <vt:lpstr>Spoken Language in English</vt:lpstr>
      <vt:lpstr>Initial Ideas: Use the mind-map and example topic inspiration below to plan a range of potential topics you could present. Try to write down at least three for each category.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Banished!</dc:title>
  <dc:creator>Mandy Virk</dc:creator>
  <cp:lastModifiedBy>FRayit</cp:lastModifiedBy>
  <cp:revision>1</cp:revision>
  <dcterms:created xsi:type="dcterms:W3CDTF">2022-07-10T17:23:33Z</dcterms:created>
  <dcterms:modified xsi:type="dcterms:W3CDTF">2026-07-03T10:23:53Z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0x010100AB7E0CF5A2C2A04B9DEE155EB2FDC4F9</vt:lpwstr>
  </property>
  <property fmtid="{D5CDD505-2E9C-101B-9397-08002B2CF9AE}" pid="3" name="MediaServiceImageTags">
    <vt:lpwstr/>
  </property>
</Properties>
</file>