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58" r:id="rId4"/>
    <p:sldId id="268" r:id="rId5"/>
    <p:sldId id="271" r:id="rId6"/>
    <p:sldId id="269" r:id="rId7"/>
    <p:sldId id="270" r:id="rId8"/>
    <p:sldId id="274" r:id="rId9"/>
    <p:sldId id="273" r:id="rId10"/>
    <p:sldId id="275" r:id="rId11"/>
    <p:sldId id="276" r:id="rId12"/>
    <p:sldId id="277" r:id="rId13"/>
    <p:sldId id="278" r:id="rId14"/>
    <p:sldId id="279" r:id="rId15"/>
    <p:sldId id="280" r:id="rId16"/>
    <p:sldId id="28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66" autoAdjust="0"/>
    <p:restoredTop sz="94660"/>
  </p:normalViewPr>
  <p:slideViewPr>
    <p:cSldViewPr snapToGrid="0">
      <p:cViewPr>
        <p:scale>
          <a:sx n="117" d="100"/>
          <a:sy n="117" d="100"/>
        </p:scale>
        <p:origin x="-12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F5655CB-5263-4805-8848-C90B5A36FAB2}" type="datetimeFigureOut">
              <a:rPr lang="en-GB" smtClean="0"/>
              <a:t>22/11/2018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851258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F5655CB-5263-4805-8848-C90B5A36FAB2}" type="datetimeFigureOut">
              <a:rPr lang="en-GB" smtClean="0"/>
              <a:t>22/11/2018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3662322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5655CB-5263-4805-8848-C90B5A36FAB2}" type="datetimeFigureOut">
              <a:rPr lang="en-GB" smtClean="0"/>
              <a:t>22/11/2018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1156770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F5655CB-5263-4805-8848-C90B5A36FAB2}" type="datetimeFigureOut">
              <a:rPr lang="en-GB" smtClean="0"/>
              <a:t>22/11/2018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2349227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F5655CB-5263-4805-8848-C90B5A36FAB2}" type="datetimeFigureOut">
              <a:rPr lang="en-GB" smtClean="0"/>
              <a:t>22/11/2018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2621991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F5655CB-5263-4805-8848-C90B5A36FAB2}" type="datetimeFigureOut">
              <a:rPr lang="en-GB" smtClean="0"/>
              <a:t>22/11/2018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1542815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5655CB-5263-4805-8848-C90B5A36FAB2}" type="datetimeFigureOut">
              <a:rPr lang="en-GB" smtClean="0"/>
              <a:t>22/11/2018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2386036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5655CB-5263-4805-8848-C90B5A36FAB2}" type="datetimeFigureOut">
              <a:rPr lang="en-GB" smtClean="0"/>
              <a:t>22/11/2018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3952304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5655CB-5263-4805-8848-C90B5A36FAB2}" type="datetimeFigureOut">
              <a:rPr lang="en-GB" smtClean="0"/>
              <a:t>22/11/2018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2841937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F5655CB-5263-4805-8848-C90B5A36FAB2}" type="datetimeFigureOut">
              <a:rPr lang="en-GB" smtClean="0"/>
              <a:t>22/11/2018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3922639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F5655CB-5263-4805-8848-C90B5A36FAB2}" type="datetimeFigureOut">
              <a:rPr lang="en-GB" smtClean="0"/>
              <a:t>22/11/2018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199231-9E90-4840-A4CE-A652D1AAB072}" type="slidenum">
              <a:rPr lang="en-GB" smtClean="0"/>
              <a:t>‹#›</a:t>
            </a:fld>
            <a:endParaRPr lang="en-GB"/>
          </a:p>
        </p:txBody>
      </p:sp>
    </p:spTree>
    <p:extLst>
      <p:ext uri="{BB962C8B-B14F-4D97-AF65-F5344CB8AC3E}">
        <p14:creationId xmlns:p14="http://schemas.microsoft.com/office/powerpoint/2010/main" val="175918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5655CB-5263-4805-8848-C90B5A36FAB2}" type="datetimeFigureOut">
              <a:rPr lang="en-GB" smtClean="0"/>
              <a:t>22/11/2018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199231-9E90-4840-A4CE-A652D1AAB072}" type="slidenum">
              <a:rPr lang="en-GB" smtClean="0"/>
              <a:t>‹#›</a:t>
            </a:fld>
            <a:endParaRPr lang="en-GB"/>
          </a:p>
        </p:txBody>
      </p:sp>
    </p:spTree>
    <p:extLst>
      <p:ext uri="{BB962C8B-B14F-4D97-AF65-F5344CB8AC3E}">
        <p14:creationId xmlns:p14="http://schemas.microsoft.com/office/powerpoint/2010/main" val="892706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microsoft.com/office/2007/relationships/hdphoto" Target="../media/hdphoto5.wdp"/><Relationship Id="rId2" Type="http://schemas.openxmlformats.org/officeDocument/2006/relationships/image" Target="../media/image1.jpeg"/><Relationship Id="rId16" Type="http://schemas.microsoft.com/office/2007/relationships/hdphoto" Target="../media/hdphoto7.wdp"/><Relationship Id="rId1" Type="http://schemas.openxmlformats.org/officeDocument/2006/relationships/slideLayout" Target="../slideLayouts/slideLayout4.xml"/><Relationship Id="rId6" Type="http://schemas.microsoft.com/office/2007/relationships/hdphoto" Target="../media/hdphoto2.wdp"/><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5.png"/><Relationship Id="rId14" Type="http://schemas.microsoft.com/office/2007/relationships/hdphoto" Target="../media/hdphoto6.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7.png"/><Relationship Id="rId4" Type="http://schemas.openxmlformats.org/officeDocument/2006/relationships/image" Target="../media/image18.gif"/></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61" y="122735"/>
            <a:ext cx="11939194" cy="567403"/>
          </a:xfrm>
        </p:spPr>
        <p:txBody>
          <a:bodyPr>
            <a:normAutofit fontScale="90000"/>
          </a:bodyPr>
          <a:lstStyle/>
          <a:p>
            <a:pPr algn="ctr"/>
            <a:r>
              <a:rPr lang="en-GB" dirty="0"/>
              <a:t>Making the Revision Timetable- when will I study what?</a:t>
            </a:r>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742332436"/>
              </p:ext>
            </p:extLst>
          </p:nvPr>
        </p:nvGraphicFramePr>
        <p:xfrm>
          <a:off x="3046317" y="1787991"/>
          <a:ext cx="4038600" cy="3754120"/>
        </p:xfrm>
        <a:graphic>
          <a:graphicData uri="http://schemas.openxmlformats.org/drawingml/2006/table">
            <a:tbl>
              <a:tblPr firstRow="1" bandRow="1">
                <a:tableStyleId>{5940675A-B579-460E-94D1-54222C63F5DA}</a:tableStyleId>
              </a:tblPr>
              <a:tblGrid>
                <a:gridCol w="1346200">
                  <a:extLst>
                    <a:ext uri="{9D8B030D-6E8A-4147-A177-3AD203B41FA5}">
                      <a16:colId xmlns:a16="http://schemas.microsoft.com/office/drawing/2014/main" xmlns="" val="20000"/>
                    </a:ext>
                  </a:extLst>
                </a:gridCol>
                <a:gridCol w="1346200">
                  <a:extLst>
                    <a:ext uri="{9D8B030D-6E8A-4147-A177-3AD203B41FA5}">
                      <a16:colId xmlns:a16="http://schemas.microsoft.com/office/drawing/2014/main" xmlns="" val="20001"/>
                    </a:ext>
                  </a:extLst>
                </a:gridCol>
                <a:gridCol w="1346200">
                  <a:extLst>
                    <a:ext uri="{9D8B030D-6E8A-4147-A177-3AD203B41FA5}">
                      <a16:colId xmlns:a16="http://schemas.microsoft.com/office/drawing/2014/main" xmlns="" val="20002"/>
                    </a:ext>
                  </a:extLst>
                </a:gridCol>
              </a:tblGrid>
              <a:tr h="370840">
                <a:tc>
                  <a:txBody>
                    <a:bodyPr/>
                    <a:lstStyle/>
                    <a:p>
                      <a:r>
                        <a:rPr lang="en-GB" b="1" dirty="0"/>
                        <a:t>Time</a:t>
                      </a:r>
                    </a:p>
                  </a:txBody>
                  <a:tcPr/>
                </a:tc>
                <a:tc>
                  <a:txBody>
                    <a:bodyPr/>
                    <a:lstStyle/>
                    <a:p>
                      <a:r>
                        <a:rPr lang="en-GB" b="1" dirty="0"/>
                        <a:t>Thursday</a:t>
                      </a:r>
                    </a:p>
                  </a:txBody>
                  <a:tcPr/>
                </a:tc>
                <a:tc>
                  <a:txBody>
                    <a:bodyPr/>
                    <a:lstStyle/>
                    <a:p>
                      <a:r>
                        <a:rPr lang="en-GB" b="1" dirty="0"/>
                        <a:t>Friday</a:t>
                      </a:r>
                    </a:p>
                  </a:txBody>
                  <a:tcPr/>
                </a:tc>
                <a:extLst>
                  <a:ext uri="{0D108BD9-81ED-4DB2-BD59-A6C34878D82A}">
                    <a16:rowId xmlns:a16="http://schemas.microsoft.com/office/drawing/2014/main" xmlns="" val="10000"/>
                  </a:ext>
                </a:extLst>
              </a:tr>
              <a:tr h="370840">
                <a:tc>
                  <a:txBody>
                    <a:bodyPr/>
                    <a:lstStyle/>
                    <a:p>
                      <a:r>
                        <a:rPr lang="en-GB" b="1" dirty="0"/>
                        <a:t>5-6 (</a:t>
                      </a:r>
                      <a:r>
                        <a:rPr lang="en-GB" b="1" dirty="0" err="1"/>
                        <a:t>incl</a:t>
                      </a:r>
                      <a:r>
                        <a:rPr lang="en-GB" b="1" dirty="0"/>
                        <a:t> 15 min break)</a:t>
                      </a:r>
                    </a:p>
                  </a:txBody>
                  <a:tcPr/>
                </a:tc>
                <a:tc>
                  <a:txBody>
                    <a:bodyPr/>
                    <a:lstStyle/>
                    <a:p>
                      <a:r>
                        <a:rPr lang="en-GB" b="1" dirty="0"/>
                        <a:t>History- The causes of the Boom</a:t>
                      </a:r>
                    </a:p>
                  </a:txBody>
                  <a:tcPr>
                    <a:solidFill>
                      <a:schemeClr val="accent6">
                        <a:lumMod val="20000"/>
                        <a:lumOff val="80000"/>
                      </a:schemeClr>
                    </a:solidFill>
                  </a:tcPr>
                </a:tc>
                <a:tc>
                  <a:txBody>
                    <a:bodyPr/>
                    <a:lstStyle/>
                    <a:p>
                      <a:r>
                        <a:rPr lang="en-GB" b="1" dirty="0"/>
                        <a:t>D&amp;T</a:t>
                      </a:r>
                      <a:r>
                        <a:rPr lang="en-GB" b="1" baseline="0" dirty="0"/>
                        <a:t> catering- food groups</a:t>
                      </a:r>
                      <a:endParaRPr lang="en-GB" b="1" dirty="0"/>
                    </a:p>
                  </a:txBody>
                  <a:tcPr/>
                </a:tc>
                <a:extLst>
                  <a:ext uri="{0D108BD9-81ED-4DB2-BD59-A6C34878D82A}">
                    <a16:rowId xmlns:a16="http://schemas.microsoft.com/office/drawing/2014/main" xmlns=""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6-7(</a:t>
                      </a:r>
                      <a:r>
                        <a:rPr lang="en-GB" b="1" dirty="0" err="1"/>
                        <a:t>incl</a:t>
                      </a:r>
                      <a:r>
                        <a:rPr lang="en-GB" b="1" dirty="0"/>
                        <a:t> 15 min break)</a:t>
                      </a:r>
                    </a:p>
                    <a:p>
                      <a:endParaRPr lang="en-GB" b="1" dirty="0"/>
                    </a:p>
                  </a:txBody>
                  <a:tcPr/>
                </a:tc>
                <a:tc>
                  <a:txBody>
                    <a:bodyPr/>
                    <a:lstStyle/>
                    <a:p>
                      <a:r>
                        <a:rPr lang="en-GB" b="1" dirty="0"/>
                        <a:t>Maths- percentages</a:t>
                      </a:r>
                      <a:r>
                        <a:rPr lang="en-GB" b="1" baseline="0" dirty="0"/>
                        <a:t> and ratios</a:t>
                      </a:r>
                      <a:endParaRPr lang="en-GB" b="1" dirty="0"/>
                    </a:p>
                  </a:txBody>
                  <a:tcPr/>
                </a:tc>
                <a:tc>
                  <a:txBody>
                    <a:bodyPr/>
                    <a:lstStyle/>
                    <a:p>
                      <a:endParaRPr lang="en-GB" b="1" dirty="0"/>
                    </a:p>
                  </a:txBody>
                  <a:tcPr/>
                </a:tc>
                <a:extLst>
                  <a:ext uri="{0D108BD9-81ED-4DB2-BD59-A6C34878D82A}">
                    <a16:rowId xmlns:a16="http://schemas.microsoft.com/office/drawing/2014/main" xmlns="" val="10002"/>
                  </a:ext>
                </a:extLst>
              </a:tr>
              <a:tr h="370840">
                <a:tc>
                  <a:txBody>
                    <a:bodyPr/>
                    <a:lstStyle/>
                    <a:p>
                      <a:r>
                        <a:rPr lang="en-GB" b="1" dirty="0"/>
                        <a:t>7-8</a:t>
                      </a:r>
                    </a:p>
                  </a:txBody>
                  <a:tcPr/>
                </a:tc>
                <a:tc>
                  <a:txBody>
                    <a:bodyPr/>
                    <a:lstStyle/>
                    <a:p>
                      <a:r>
                        <a:rPr lang="en-GB" b="1" dirty="0"/>
                        <a:t>Watch TV</a:t>
                      </a:r>
                    </a:p>
                  </a:txBody>
                  <a:tcPr>
                    <a:solidFill>
                      <a:srgbClr val="FFFF00"/>
                    </a:solidFill>
                  </a:tcPr>
                </a:tc>
                <a:tc>
                  <a:txBody>
                    <a:bodyPr/>
                    <a:lstStyle/>
                    <a:p>
                      <a:r>
                        <a:rPr lang="en-GB" b="1" dirty="0"/>
                        <a:t>Out with Friends</a:t>
                      </a:r>
                    </a:p>
                  </a:txBody>
                  <a:tcPr>
                    <a:solidFill>
                      <a:srgbClr val="FFFF00"/>
                    </a:solidFill>
                  </a:tcPr>
                </a:tc>
                <a:extLst>
                  <a:ext uri="{0D108BD9-81ED-4DB2-BD59-A6C34878D82A}">
                    <a16:rowId xmlns:a16="http://schemas.microsoft.com/office/drawing/2014/main" xmlns=""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8-9(</a:t>
                      </a:r>
                      <a:r>
                        <a:rPr lang="en-GB" b="1" dirty="0" err="1"/>
                        <a:t>incl</a:t>
                      </a:r>
                      <a:r>
                        <a:rPr lang="en-GB" b="1" dirty="0"/>
                        <a:t> 15 min break)</a:t>
                      </a:r>
                    </a:p>
                    <a:p>
                      <a:endParaRPr lang="en-GB" b="1" dirty="0"/>
                    </a:p>
                  </a:txBody>
                  <a:tcPr/>
                </a:tc>
                <a:tc>
                  <a:txBody>
                    <a:bodyPr/>
                    <a:lstStyle/>
                    <a:p>
                      <a:r>
                        <a:rPr lang="en-GB" b="1" dirty="0"/>
                        <a:t>Chemistry-</a:t>
                      </a:r>
                      <a:r>
                        <a:rPr lang="en-GB" b="1" baseline="0" dirty="0"/>
                        <a:t> balancing equations</a:t>
                      </a:r>
                      <a:endParaRPr lang="en-GB" b="1" dirty="0"/>
                    </a:p>
                  </a:txBody>
                  <a:tcPr/>
                </a:tc>
                <a:tc>
                  <a:txBody>
                    <a:bodyPr/>
                    <a:lstStyle/>
                    <a:p>
                      <a:r>
                        <a:rPr lang="en-GB" b="1" dirty="0"/>
                        <a:t>Out with Friends</a:t>
                      </a:r>
                    </a:p>
                  </a:txBody>
                  <a:tcPr>
                    <a:solidFill>
                      <a:srgbClr val="FFFF00"/>
                    </a:solidFill>
                  </a:tcPr>
                </a:tc>
                <a:extLst>
                  <a:ext uri="{0D108BD9-81ED-4DB2-BD59-A6C34878D82A}">
                    <a16:rowId xmlns:a16="http://schemas.microsoft.com/office/drawing/2014/main" xmlns="" val="10004"/>
                  </a:ext>
                </a:extLst>
              </a:tr>
            </a:tbl>
          </a:graphicData>
        </a:graphic>
      </p:graphicFrame>
      <p:sp>
        <p:nvSpPr>
          <p:cNvPr id="6" name="TextBox 5"/>
          <p:cNvSpPr txBox="1"/>
          <p:nvPr/>
        </p:nvSpPr>
        <p:spPr>
          <a:xfrm>
            <a:off x="252806" y="1265033"/>
            <a:ext cx="2521391" cy="2677656"/>
          </a:xfrm>
          <a:prstGeom prst="rect">
            <a:avLst/>
          </a:prstGeom>
          <a:solidFill>
            <a:schemeClr val="accent4">
              <a:lumMod val="20000"/>
              <a:lumOff val="80000"/>
            </a:schemeClr>
          </a:solidFill>
        </p:spPr>
        <p:txBody>
          <a:bodyPr wrap="square" rtlCol="0">
            <a:spAutoFit/>
          </a:bodyPr>
          <a:lstStyle/>
          <a:p>
            <a:r>
              <a:rPr lang="en-GB" sz="2400" dirty="0"/>
              <a:t>It will really help to ensure that I  revise all the things I need to </a:t>
            </a:r>
            <a:r>
              <a:rPr lang="en-GB" sz="2400" dirty="0" smtClean="0"/>
              <a:t>properly, </a:t>
            </a:r>
            <a:r>
              <a:rPr lang="en-GB" sz="2400" dirty="0"/>
              <a:t>if I have organised a revision timetable</a:t>
            </a:r>
          </a:p>
        </p:txBody>
      </p:sp>
      <p:cxnSp>
        <p:nvCxnSpPr>
          <p:cNvPr id="8" name="Straight Arrow Connector 7"/>
          <p:cNvCxnSpPr>
            <a:stCxn id="6" idx="1"/>
            <a:endCxn id="6" idx="1"/>
          </p:cNvCxnSpPr>
          <p:nvPr/>
        </p:nvCxnSpPr>
        <p:spPr>
          <a:xfrm>
            <a:off x="252806" y="2603861"/>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789404" y="2262914"/>
            <a:ext cx="3528392" cy="1938992"/>
          </a:xfrm>
          <a:prstGeom prst="rect">
            <a:avLst/>
          </a:prstGeom>
          <a:solidFill>
            <a:schemeClr val="accent6">
              <a:lumMod val="20000"/>
              <a:lumOff val="80000"/>
            </a:schemeClr>
          </a:solidFill>
          <a:ln>
            <a:solidFill>
              <a:schemeClr val="tx1"/>
            </a:solidFill>
          </a:ln>
        </p:spPr>
        <p:txBody>
          <a:bodyPr wrap="square" rtlCol="0">
            <a:spAutoFit/>
          </a:bodyPr>
          <a:lstStyle/>
          <a:p>
            <a:r>
              <a:rPr lang="en-GB" sz="2400" dirty="0"/>
              <a:t>Make </a:t>
            </a:r>
            <a:r>
              <a:rPr lang="en-GB" sz="2400" b="1" dirty="0"/>
              <a:t>specific </a:t>
            </a:r>
            <a:r>
              <a:rPr lang="en-GB" sz="2400" dirty="0"/>
              <a:t>plans- Tonight I have decided to look at the ‘Causes of the Boom in America in the 1920s’ between 5 and 6</a:t>
            </a:r>
          </a:p>
        </p:txBody>
      </p:sp>
      <p:cxnSp>
        <p:nvCxnSpPr>
          <p:cNvPr id="12" name="Straight Arrow Connector 11"/>
          <p:cNvCxnSpPr>
            <a:stCxn id="10" idx="1"/>
          </p:cNvCxnSpPr>
          <p:nvPr/>
        </p:nvCxnSpPr>
        <p:spPr>
          <a:xfrm flipH="1" flipV="1">
            <a:off x="5557156" y="2262919"/>
            <a:ext cx="2232248" cy="96949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8160854" y="4484400"/>
            <a:ext cx="3672408" cy="2308324"/>
          </a:xfrm>
          <a:prstGeom prst="rect">
            <a:avLst/>
          </a:prstGeom>
          <a:solidFill>
            <a:srgbClr val="FFFF00"/>
          </a:solidFill>
          <a:ln>
            <a:solidFill>
              <a:schemeClr val="tx1"/>
            </a:solidFill>
          </a:ln>
        </p:spPr>
        <p:txBody>
          <a:bodyPr wrap="square" rtlCol="0">
            <a:spAutoFit/>
          </a:bodyPr>
          <a:lstStyle/>
          <a:p>
            <a:r>
              <a:rPr lang="en-GB" sz="2400" dirty="0"/>
              <a:t>I will need  </a:t>
            </a:r>
            <a:r>
              <a:rPr lang="en-GB" sz="2400" b="1" dirty="0"/>
              <a:t>breaks</a:t>
            </a:r>
            <a:r>
              <a:rPr lang="en-GB" sz="2400" dirty="0"/>
              <a:t>. 45 minutes is probably all I can revise at a time. I will  reward myself with a night off on Friday because I have worked well this week. </a:t>
            </a:r>
          </a:p>
        </p:txBody>
      </p:sp>
      <p:cxnSp>
        <p:nvCxnSpPr>
          <p:cNvPr id="15" name="Straight Arrow Connector 14"/>
          <p:cNvCxnSpPr>
            <a:stCxn id="13" idx="1"/>
          </p:cNvCxnSpPr>
          <p:nvPr/>
        </p:nvCxnSpPr>
        <p:spPr>
          <a:xfrm flipH="1" flipV="1">
            <a:off x="4215539" y="3533793"/>
            <a:ext cx="3945315" cy="210476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7" name="Straight Arrow Connector 16"/>
          <p:cNvCxnSpPr/>
          <p:nvPr/>
        </p:nvCxnSpPr>
        <p:spPr>
          <a:xfrm flipH="1" flipV="1">
            <a:off x="7206712" y="4701302"/>
            <a:ext cx="954142" cy="44555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9" name="Straight Arrow Connector 18"/>
          <p:cNvCxnSpPr/>
          <p:nvPr/>
        </p:nvCxnSpPr>
        <p:spPr>
          <a:xfrm flipH="1" flipV="1">
            <a:off x="5145438" y="4503289"/>
            <a:ext cx="3015416" cy="146888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1" name="TextBox 20"/>
          <p:cNvSpPr txBox="1"/>
          <p:nvPr/>
        </p:nvSpPr>
        <p:spPr>
          <a:xfrm>
            <a:off x="65960" y="5638562"/>
            <a:ext cx="6241849" cy="1200329"/>
          </a:xfrm>
          <a:prstGeom prst="rect">
            <a:avLst/>
          </a:prstGeom>
          <a:solidFill>
            <a:schemeClr val="accent1">
              <a:lumMod val="40000"/>
              <a:lumOff val="60000"/>
            </a:schemeClr>
          </a:solidFill>
        </p:spPr>
        <p:txBody>
          <a:bodyPr wrap="square" rtlCol="0">
            <a:spAutoFit/>
          </a:bodyPr>
          <a:lstStyle/>
          <a:p>
            <a:r>
              <a:rPr lang="en-GB" sz="2400" b="1" dirty="0"/>
              <a:t>Tip:</a:t>
            </a:r>
            <a:r>
              <a:rPr lang="en-GB" sz="2400" dirty="0"/>
              <a:t> I can get some good work done on Saturday and Sunday morning when I am fresh. This reduces the pressure on other times</a:t>
            </a:r>
          </a:p>
        </p:txBody>
      </p:sp>
      <p:sp>
        <p:nvSpPr>
          <p:cNvPr id="4" name="TextBox 3"/>
          <p:cNvSpPr txBox="1"/>
          <p:nvPr/>
        </p:nvSpPr>
        <p:spPr>
          <a:xfrm>
            <a:off x="6456040" y="849535"/>
            <a:ext cx="4913613" cy="830997"/>
          </a:xfrm>
          <a:prstGeom prst="rect">
            <a:avLst/>
          </a:prstGeom>
          <a:solidFill>
            <a:schemeClr val="bg2"/>
          </a:solidFill>
        </p:spPr>
        <p:txBody>
          <a:bodyPr wrap="square" rtlCol="0">
            <a:spAutoFit/>
          </a:bodyPr>
          <a:lstStyle/>
          <a:p>
            <a:pPr algn="ctr"/>
            <a:r>
              <a:rPr lang="en-GB" sz="2400" dirty="0"/>
              <a:t>I want to </a:t>
            </a:r>
            <a:r>
              <a:rPr lang="en-GB" sz="2400" b="1" dirty="0"/>
              <a:t>average </a:t>
            </a:r>
            <a:r>
              <a:rPr lang="en-GB" sz="2400" dirty="0"/>
              <a:t>between 2 and 3 hours per day</a:t>
            </a:r>
          </a:p>
        </p:txBody>
      </p:sp>
      <p:sp>
        <p:nvSpPr>
          <p:cNvPr id="14" name="TextBox 13"/>
          <p:cNvSpPr txBox="1"/>
          <p:nvPr/>
        </p:nvSpPr>
        <p:spPr>
          <a:xfrm>
            <a:off x="2340243" y="849535"/>
            <a:ext cx="5408908" cy="5262979"/>
          </a:xfrm>
          <a:prstGeom prst="rect">
            <a:avLst/>
          </a:prstGeom>
          <a:solidFill>
            <a:schemeClr val="bg1"/>
          </a:solidFill>
          <a:ln w="76200">
            <a:solidFill>
              <a:srgbClr val="00B0F0"/>
            </a:solidFill>
          </a:ln>
        </p:spPr>
        <p:txBody>
          <a:bodyPr wrap="square" rtlCol="0">
            <a:spAutoFit/>
          </a:bodyPr>
          <a:lstStyle/>
          <a:p>
            <a:pPr algn="ctr"/>
            <a:r>
              <a:rPr lang="en-GB" sz="4800" b="1" dirty="0" smtClean="0"/>
              <a:t>Start by identifying </a:t>
            </a:r>
            <a:r>
              <a:rPr lang="en-GB" sz="4800" b="1" dirty="0"/>
              <a:t>areas in each subject </a:t>
            </a:r>
            <a:r>
              <a:rPr lang="en-GB" sz="4800" b="1" dirty="0" smtClean="0"/>
              <a:t>that you want to revise. You will then need </a:t>
            </a:r>
            <a:r>
              <a:rPr lang="en-GB" sz="4800" b="1" dirty="0"/>
              <a:t>to create a </a:t>
            </a:r>
            <a:r>
              <a:rPr lang="en-GB" sz="4800" b="1" dirty="0">
                <a:solidFill>
                  <a:srgbClr val="FF0000"/>
                </a:solidFill>
              </a:rPr>
              <a:t>Revision Timetable</a:t>
            </a:r>
          </a:p>
        </p:txBody>
      </p:sp>
    </p:spTree>
    <p:extLst>
      <p:ext uri="{BB962C8B-B14F-4D97-AF65-F5344CB8AC3E}">
        <p14:creationId xmlns:p14="http://schemas.microsoft.com/office/powerpoint/2010/main" val="117549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24185">
            <a:off x="-389889" y="1144209"/>
            <a:ext cx="12961462" cy="6362792"/>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4" descr="Image result for mug of tea and biscuits clipar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 name="Title 1"/>
          <p:cNvSpPr>
            <a:spLocks noGrp="1"/>
          </p:cNvSpPr>
          <p:nvPr>
            <p:ph type="title"/>
          </p:nvPr>
        </p:nvSpPr>
        <p:spPr>
          <a:xfrm>
            <a:off x="941439" y="0"/>
            <a:ext cx="10515600" cy="1046923"/>
          </a:xfrm>
        </p:spPr>
        <p:txBody>
          <a:bodyPr/>
          <a:lstStyle/>
          <a:p>
            <a:pPr algn="ctr"/>
            <a:r>
              <a:rPr lang="en-GB" b="1" dirty="0">
                <a:solidFill>
                  <a:srgbClr val="FF0000"/>
                </a:solidFill>
              </a:rPr>
              <a:t>Successful Revision: Setting Up</a:t>
            </a:r>
          </a:p>
        </p:txBody>
      </p:sp>
      <p:sp>
        <p:nvSpPr>
          <p:cNvPr id="5" name="TextBox 4"/>
          <p:cNvSpPr txBox="1"/>
          <p:nvPr/>
        </p:nvSpPr>
        <p:spPr>
          <a:xfrm>
            <a:off x="702365" y="2066691"/>
            <a:ext cx="2928731" cy="369332"/>
          </a:xfrm>
          <a:prstGeom prst="rect">
            <a:avLst/>
          </a:prstGeom>
          <a:solidFill>
            <a:schemeClr val="bg1"/>
          </a:solidFill>
        </p:spPr>
        <p:txBody>
          <a:bodyPr wrap="square" rtlCol="0">
            <a:spAutoFit/>
          </a:bodyPr>
          <a:lstStyle/>
          <a:p>
            <a:r>
              <a:rPr lang="en-GB" b="1" dirty="0"/>
              <a:t>A Cup of Tea and a Biscuit</a:t>
            </a:r>
          </a:p>
        </p:txBody>
      </p:sp>
      <p:pic>
        <p:nvPicPr>
          <p:cNvPr id="12" name="Picture 4" descr="Image result for mug of tea and biscuits"/>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13071" y="-15038"/>
            <a:ext cx="2837001" cy="266700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Related image"/>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9778" b="89778" l="0" r="100000">
                        <a14:backgroundMark x1="93333" y1="20000" x2="93333" y2="20000"/>
                        <a14:backgroundMark x1="2667" y1="37778" x2="2667" y2="37778"/>
                        <a14:backgroundMark x1="8000" y1="82222" x2="8000" y2="82222"/>
                        <a14:backgroundMark x1="94667" y1="60889" x2="94667" y2="60889"/>
                        <a14:backgroundMark x1="56444" y1="25333" x2="56444" y2="25333"/>
                        <a14:backgroundMark x1="14667" y1="33333" x2="14667" y2="33333"/>
                        <a14:backgroundMark x1="38222" y1="29778" x2="38222" y2="29778"/>
                        <a14:backgroundMark x1="28444" y1="30667" x2="28444" y2="30667"/>
                        <a14:backgroundMark x1="23111" y1="30667" x2="23111" y2="30667"/>
                        <a14:backgroundMark x1="3556" y1="61778" x2="3556" y2="61778"/>
                        <a14:backgroundMark x1="5778" y1="72444" x2="5778" y2="72444"/>
                        <a14:backgroundMark x1="40444" y1="74222" x2="40444" y2="74222"/>
                        <a14:backgroundMark x1="53778" y1="71556" x2="53778" y2="71556"/>
                        <a14:backgroundMark x1="68000" y1="68889" x2="68000" y2="68889"/>
                        <a14:backgroundMark x1="81778" y1="65333" x2="81778" y2="65333"/>
                        <a14:backgroundMark x1="93333" y1="63556" x2="93333" y2="63556"/>
                      </a14:backgroundRemoval>
                    </a14:imgEffect>
                  </a14:imgLayer>
                </a14:imgProps>
              </a:ext>
              <a:ext uri="{28A0092B-C50C-407E-A947-70E740481C1C}">
                <a14:useLocalDpi xmlns:a14="http://schemas.microsoft.com/office/drawing/2010/main" val="0"/>
              </a:ext>
            </a:extLst>
          </a:blip>
          <a:srcRect l="8055" r="4544"/>
          <a:stretch/>
        </p:blipFill>
        <p:spPr bwMode="auto">
          <a:xfrm>
            <a:off x="-260681" y="2372030"/>
            <a:ext cx="2577686" cy="214312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55186" y="3732200"/>
            <a:ext cx="2849218" cy="369332"/>
          </a:xfrm>
          <a:prstGeom prst="rect">
            <a:avLst/>
          </a:prstGeom>
          <a:solidFill>
            <a:schemeClr val="bg1"/>
          </a:solidFill>
        </p:spPr>
        <p:txBody>
          <a:bodyPr wrap="square" rtlCol="0">
            <a:spAutoFit/>
          </a:bodyPr>
          <a:lstStyle/>
          <a:p>
            <a:pPr algn="ctr"/>
            <a:r>
              <a:rPr lang="en-GB" b="1" dirty="0"/>
              <a:t>Highlighter Pens</a:t>
            </a:r>
          </a:p>
        </p:txBody>
      </p:sp>
      <p:pic>
        <p:nvPicPr>
          <p:cNvPr id="16" name="Picture 10" descr="Image result for revision guides"/>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850" b="79466" l="1114" r="97105"/>
                    </a14:imgEffect>
                  </a14:imgLayer>
                </a14:imgProps>
              </a:ext>
              <a:ext uri="{28A0092B-C50C-407E-A947-70E740481C1C}">
                <a14:useLocalDpi xmlns:a14="http://schemas.microsoft.com/office/drawing/2010/main" val="0"/>
              </a:ext>
            </a:extLst>
          </a:blip>
          <a:srcRect/>
          <a:stretch>
            <a:fillRect/>
          </a:stretch>
        </p:blipFill>
        <p:spPr bwMode="auto">
          <a:xfrm>
            <a:off x="7643214" y="2785396"/>
            <a:ext cx="4276725" cy="57054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Related image"/>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9739" b="100000" l="0" r="100000">
                        <a14:backgroundMark x1="98582" y1="47031" x2="98582" y2="47031"/>
                        <a14:backgroundMark x1="80496" y1="41805" x2="80496" y2="41805"/>
                        <a14:backgroundMark x1="80496" y1="38480" x2="80496" y2="38480"/>
                        <a14:backgroundMark x1="76241" y1="35629" x2="76241" y2="35629"/>
                        <a14:backgroundMark x1="57092" y1="33729" x2="57092" y2="33729"/>
                        <a14:backgroundMark x1="55674" y1="23753" x2="55674" y2="23753"/>
                        <a14:backgroundMark x1="26241" y1="22328" x2="26241" y2="22328"/>
                        <a14:backgroundMark x1="20922" y1="37055" x2="20922" y2="37055"/>
                        <a14:backgroundMark x1="23759" y1="45131" x2="23759" y2="45131"/>
                        <a14:backgroundMark x1="20567" y1="44656" x2="20567" y2="44656"/>
                        <a14:backgroundMark x1="19858" y1="52494" x2="19858" y2="52494"/>
                        <a14:backgroundMark x1="1773" y1="60095" x2="1773" y2="60095"/>
                        <a14:backgroundMark x1="2837" y1="11401" x2="2837" y2="11401"/>
                        <a14:backgroundMark x1="97518" y1="13777" x2="97518" y2="13777"/>
                        <a14:backgroundMark x1="16312" y1="47981" x2="16312" y2="47981"/>
                        <a14:backgroundMark x1="11348" y1="50594" x2="11348" y2="50594"/>
                        <a14:backgroundMark x1="88298" y1="45131" x2="88298" y2="45131"/>
                        <a14:backgroundMark x1="21986" y1="34204" x2="21986" y2="34204"/>
                        <a14:backgroundMark x1="2482" y1="35154" x2="2482" y2="35154"/>
                        <a14:backgroundMark x1="12766" y1="34679" x2="12766" y2="34679"/>
                        <a14:backgroundMark x1="18440" y1="34204" x2="18440" y2="34204"/>
                      </a14:backgroundRemoval>
                    </a14:imgEffect>
                  </a14:imgLayer>
                </a14:imgProps>
              </a:ext>
              <a:ext uri="{28A0092B-C50C-407E-A947-70E740481C1C}">
                <a14:useLocalDpi xmlns:a14="http://schemas.microsoft.com/office/drawing/2010/main" val="0"/>
              </a:ext>
            </a:extLst>
          </a:blip>
          <a:srcRect/>
          <a:stretch>
            <a:fillRect/>
          </a:stretch>
        </p:blipFill>
        <p:spPr bwMode="auto">
          <a:xfrm>
            <a:off x="1917965" y="2870847"/>
            <a:ext cx="5372100" cy="40100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705268" y="6211669"/>
            <a:ext cx="3127513" cy="646331"/>
          </a:xfrm>
          <a:prstGeom prst="rect">
            <a:avLst/>
          </a:prstGeom>
          <a:solidFill>
            <a:schemeClr val="bg1"/>
          </a:solidFill>
        </p:spPr>
        <p:txBody>
          <a:bodyPr wrap="square" rtlCol="0">
            <a:spAutoFit/>
          </a:bodyPr>
          <a:lstStyle/>
          <a:p>
            <a:pPr algn="ctr"/>
            <a:r>
              <a:rPr lang="en-GB" b="1" dirty="0"/>
              <a:t>Revision Guides</a:t>
            </a:r>
          </a:p>
          <a:p>
            <a:pPr algn="ctr"/>
            <a:r>
              <a:rPr lang="en-GB" b="1" dirty="0"/>
              <a:t>Exercise Book/Notes</a:t>
            </a:r>
          </a:p>
        </p:txBody>
      </p:sp>
      <p:sp>
        <p:nvSpPr>
          <p:cNvPr id="10" name="TextBox 9"/>
          <p:cNvSpPr txBox="1"/>
          <p:nvPr/>
        </p:nvSpPr>
        <p:spPr>
          <a:xfrm>
            <a:off x="3721115" y="6488668"/>
            <a:ext cx="3747541" cy="369332"/>
          </a:xfrm>
          <a:prstGeom prst="rect">
            <a:avLst/>
          </a:prstGeom>
          <a:solidFill>
            <a:schemeClr val="bg1"/>
          </a:solidFill>
        </p:spPr>
        <p:txBody>
          <a:bodyPr wrap="square" rtlCol="0">
            <a:spAutoFit/>
          </a:bodyPr>
          <a:lstStyle/>
          <a:p>
            <a:pPr algn="ctr"/>
            <a:r>
              <a:rPr lang="en-GB" b="1" dirty="0"/>
              <a:t>Revision notes</a:t>
            </a:r>
          </a:p>
        </p:txBody>
      </p:sp>
      <p:pic>
        <p:nvPicPr>
          <p:cNvPr id="19" name="Picture 12" descr="Image result for mobile phone"/>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101859" y="1003387"/>
            <a:ext cx="3324225" cy="22764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879583" y="2651966"/>
            <a:ext cx="2698306" cy="369332"/>
          </a:xfrm>
          <a:prstGeom prst="rect">
            <a:avLst/>
          </a:prstGeom>
          <a:solidFill>
            <a:schemeClr val="bg1"/>
          </a:solidFill>
        </p:spPr>
        <p:txBody>
          <a:bodyPr wrap="square" rtlCol="0">
            <a:spAutoFit/>
          </a:bodyPr>
          <a:lstStyle/>
          <a:p>
            <a:pPr algn="ctr"/>
            <a:r>
              <a:rPr lang="en-GB" b="1" dirty="0"/>
              <a:t>NO mobile phone!!</a:t>
            </a:r>
          </a:p>
        </p:txBody>
      </p:sp>
      <p:sp>
        <p:nvSpPr>
          <p:cNvPr id="17" name="Multiply 16"/>
          <p:cNvSpPr/>
          <p:nvPr/>
        </p:nvSpPr>
        <p:spPr>
          <a:xfrm>
            <a:off x="4241460" y="574128"/>
            <a:ext cx="1905000" cy="2615794"/>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14" descr="Image result for revision cards"/>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9778" b="89778" l="9778" r="98667"/>
                    </a14:imgEffect>
                  </a14:imgLayer>
                </a14:imgProps>
              </a:ext>
              <a:ext uri="{28A0092B-C50C-407E-A947-70E740481C1C}">
                <a14:useLocalDpi xmlns:a14="http://schemas.microsoft.com/office/drawing/2010/main" val="0"/>
              </a:ext>
            </a:extLst>
          </a:blip>
          <a:srcRect/>
          <a:stretch>
            <a:fillRect/>
          </a:stretch>
        </p:blipFill>
        <p:spPr bwMode="auto">
          <a:xfrm>
            <a:off x="9567317" y="1260970"/>
            <a:ext cx="2720975" cy="27209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746435" y="1697359"/>
            <a:ext cx="3087756" cy="369332"/>
          </a:xfrm>
          <a:prstGeom prst="rect">
            <a:avLst/>
          </a:prstGeom>
          <a:solidFill>
            <a:schemeClr val="bg1"/>
          </a:solidFill>
        </p:spPr>
        <p:txBody>
          <a:bodyPr wrap="square" rtlCol="0">
            <a:spAutoFit/>
          </a:bodyPr>
          <a:lstStyle/>
          <a:p>
            <a:pPr algn="ctr"/>
            <a:r>
              <a:rPr lang="en-GB" b="1" dirty="0"/>
              <a:t>Spare Revision Cards</a:t>
            </a:r>
          </a:p>
        </p:txBody>
      </p:sp>
      <p:pic>
        <p:nvPicPr>
          <p:cNvPr id="23" name="Picture 16" descr="Image result for pens and pencils"/>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1250" b="96917" l="7271" r="94966"/>
                    </a14:imgEffect>
                  </a14:imgLayer>
                </a14:imgProps>
              </a:ext>
              <a:ext uri="{28A0092B-C50C-407E-A947-70E740481C1C}">
                <a14:useLocalDpi xmlns:a14="http://schemas.microsoft.com/office/drawing/2010/main" val="0"/>
              </a:ext>
            </a:extLst>
          </a:blip>
          <a:srcRect/>
          <a:stretch>
            <a:fillRect/>
          </a:stretch>
        </p:blipFill>
        <p:spPr bwMode="auto">
          <a:xfrm>
            <a:off x="-145142" y="4057169"/>
            <a:ext cx="2063107" cy="276927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1082" y="5845134"/>
            <a:ext cx="2083458" cy="366535"/>
          </a:xfrm>
          <a:prstGeom prst="rect">
            <a:avLst/>
          </a:prstGeom>
          <a:solidFill>
            <a:schemeClr val="bg1"/>
          </a:solidFill>
        </p:spPr>
        <p:txBody>
          <a:bodyPr wrap="square" rtlCol="0">
            <a:spAutoFit/>
          </a:bodyPr>
          <a:lstStyle/>
          <a:p>
            <a:pPr algn="ctr"/>
            <a:r>
              <a:rPr lang="en-GB" b="1" dirty="0"/>
              <a:t>Pens/pencils </a:t>
            </a:r>
            <a:r>
              <a:rPr lang="en-GB" b="1" dirty="0" err="1"/>
              <a:t>etc</a:t>
            </a:r>
            <a:endParaRPr lang="en-GB" b="1" dirty="0"/>
          </a:p>
        </p:txBody>
      </p:sp>
    </p:spTree>
    <p:extLst>
      <p:ext uri="{BB962C8B-B14F-4D97-AF65-F5344CB8AC3E}">
        <p14:creationId xmlns:p14="http://schemas.microsoft.com/office/powerpoint/2010/main" val="23576094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1110"/>
            <a:ext cx="6146157" cy="6155531"/>
          </a:xfrm>
          <a:prstGeom prst="rect">
            <a:avLst/>
          </a:prstGeom>
        </p:spPr>
        <p:txBody>
          <a:bodyPr wrap="square">
            <a:spAutoFit/>
          </a:bodyPr>
          <a:lstStyle/>
          <a:p>
            <a:pPr algn="ctr">
              <a:spcAft>
                <a:spcPts val="0"/>
              </a:spcAft>
            </a:pPr>
            <a:r>
              <a:rPr lang="en-GB" sz="2000" b="1" dirty="0">
                <a:latin typeface="Times New Roman" panose="02020603050405020304" pitchFamily="18" charset="0"/>
                <a:ea typeface="Times New Roman" panose="02020603050405020304" pitchFamily="18" charset="0"/>
              </a:rPr>
              <a:t>Why Had A Boom Occurred in America in the 1920s?</a:t>
            </a:r>
            <a:endParaRPr lang="en-GB" sz="2000" dirty="0">
              <a:latin typeface="Times New Roman" panose="02020603050405020304" pitchFamily="18" charset="0"/>
              <a:ea typeface="Times New Roman" panose="02020603050405020304" pitchFamily="18" charset="0"/>
            </a:endParaRPr>
          </a:p>
          <a:p>
            <a:pPr algn="ctr">
              <a:spcAft>
                <a:spcPts val="0"/>
              </a:spcAft>
            </a:pPr>
            <a:r>
              <a:rPr lang="en-GB" sz="2200" b="1" dirty="0">
                <a:latin typeface="Times New Roman" panose="02020603050405020304" pitchFamily="18" charset="0"/>
                <a:ea typeface="Times New Roman" panose="02020603050405020304" pitchFamily="18" charset="0"/>
              </a:rPr>
              <a:t> </a:t>
            </a:r>
            <a:r>
              <a:rPr lang="en-GB" sz="2200" dirty="0">
                <a:latin typeface="Times New Roman" panose="02020603050405020304" pitchFamily="18" charset="0"/>
                <a:ea typeface="Times New Roman" panose="02020603050405020304" pitchFamily="18" charset="0"/>
              </a:rPr>
              <a:t>1. The First World War</a:t>
            </a:r>
          </a:p>
          <a:p>
            <a:pPr>
              <a:spcAft>
                <a:spcPts val="0"/>
              </a:spcAft>
            </a:pPr>
            <a:r>
              <a:rPr lang="en-GB" sz="2200" dirty="0">
                <a:latin typeface="Times New Roman" panose="02020603050405020304" pitchFamily="18" charset="0"/>
                <a:ea typeface="Times New Roman" panose="02020603050405020304" pitchFamily="18" charset="0"/>
              </a:rPr>
              <a:t> </a:t>
            </a:r>
          </a:p>
          <a:p>
            <a:pPr>
              <a:spcAft>
                <a:spcPts val="0"/>
              </a:spcAft>
            </a:pPr>
            <a:r>
              <a:rPr lang="en-GB" sz="2200" dirty="0">
                <a:latin typeface="Times New Roman" panose="02020603050405020304" pitchFamily="18" charset="0"/>
                <a:ea typeface="Times New Roman" panose="02020603050405020304" pitchFamily="18" charset="0"/>
              </a:rPr>
              <a:t>For most of the First World War the USA followed a policy of isolationism- they did not want to be involved in the war. During this time America made lots of money selling weapons to Britain and France, it also took over the markets around the world previously supplied by Britain and Germany (They were busy building weapons and fighting rather than trading) and made big profits. They also loaned large amounts of money to Britain and France which had to be paid back with interest. </a:t>
            </a:r>
          </a:p>
          <a:p>
            <a:pPr>
              <a:spcAft>
                <a:spcPts val="0"/>
              </a:spcAft>
            </a:pPr>
            <a:r>
              <a:rPr lang="en-GB" sz="2200" dirty="0">
                <a:latin typeface="Times New Roman" panose="02020603050405020304" pitchFamily="18" charset="0"/>
                <a:ea typeface="Times New Roman" panose="02020603050405020304" pitchFamily="18" charset="0"/>
              </a:rPr>
              <a:t> </a:t>
            </a:r>
          </a:p>
          <a:p>
            <a:pPr>
              <a:spcAft>
                <a:spcPts val="0"/>
              </a:spcAft>
            </a:pPr>
            <a:r>
              <a:rPr lang="en-GB" sz="2200" dirty="0">
                <a:latin typeface="Times New Roman" panose="02020603050405020304" pitchFamily="18" charset="0"/>
                <a:ea typeface="Times New Roman" panose="02020603050405020304" pitchFamily="18" charset="0"/>
              </a:rPr>
              <a:t>America also suffered virtually no damage to its resources from the war and this left it comparatively stronger than her European competitors after the war. </a:t>
            </a:r>
          </a:p>
          <a:p>
            <a:pPr>
              <a:spcAft>
                <a:spcPts val="0"/>
              </a:spcAft>
            </a:pPr>
            <a:r>
              <a:rPr lang="en-GB" sz="2200" dirty="0">
                <a:latin typeface="Times New Roman" panose="02020603050405020304" pitchFamily="18" charset="0"/>
                <a:ea typeface="Times New Roman" panose="02020603050405020304" pitchFamily="18" charset="0"/>
              </a:rPr>
              <a:t> </a:t>
            </a:r>
            <a:endParaRPr lang="en-GB" sz="2200" dirty="0">
              <a:effectLst/>
              <a:latin typeface="Times New Roman" panose="02020603050405020304" pitchFamily="18" charset="0"/>
              <a:ea typeface="Times New Roman" panose="02020603050405020304" pitchFamily="18" charset="0"/>
            </a:endParaRPr>
          </a:p>
        </p:txBody>
      </p:sp>
      <p:sp>
        <p:nvSpPr>
          <p:cNvPr id="3" name="Rectangle 2"/>
          <p:cNvSpPr/>
          <p:nvPr/>
        </p:nvSpPr>
        <p:spPr>
          <a:xfrm>
            <a:off x="6254187" y="311110"/>
            <a:ext cx="5808859" cy="5832366"/>
          </a:xfrm>
          <a:prstGeom prst="rect">
            <a:avLst/>
          </a:prstGeom>
        </p:spPr>
        <p:txBody>
          <a:bodyPr wrap="square">
            <a:spAutoFit/>
          </a:bodyPr>
          <a:lstStyle/>
          <a:p>
            <a:pPr algn="ctr">
              <a:spcAft>
                <a:spcPts val="0"/>
              </a:spcAft>
            </a:pPr>
            <a:r>
              <a:rPr lang="en-GB" b="1" dirty="0">
                <a:latin typeface="Times New Roman" panose="02020603050405020304" pitchFamily="18" charset="0"/>
                <a:ea typeface="Times New Roman" panose="02020603050405020304" pitchFamily="18" charset="0"/>
              </a:rPr>
              <a:t>Why Had A Boom Occurred in America in the 1920s?</a:t>
            </a:r>
            <a:endParaRPr lang="en-GB" dirty="0">
              <a:latin typeface="Times New Roman" panose="02020603050405020304" pitchFamily="18" charset="0"/>
              <a:ea typeface="Times New Roman" panose="02020603050405020304" pitchFamily="18" charset="0"/>
            </a:endParaRPr>
          </a:p>
          <a:p>
            <a:pPr algn="ctr">
              <a:spcAft>
                <a:spcPts val="0"/>
              </a:spcAft>
            </a:pPr>
            <a:r>
              <a:rPr lang="en-GB" sz="2000" b="1" dirty="0">
                <a:latin typeface="Times New Roman" panose="02020603050405020304" pitchFamily="18" charset="0"/>
                <a:ea typeface="Times New Roman" panose="02020603050405020304" pitchFamily="18" charset="0"/>
              </a:rPr>
              <a:t> </a:t>
            </a:r>
            <a:r>
              <a:rPr lang="en-GB" sz="2000" dirty="0" smtClean="0">
                <a:latin typeface="Times New Roman" panose="02020603050405020304" pitchFamily="18" charset="0"/>
                <a:ea typeface="Times New Roman" panose="02020603050405020304" pitchFamily="18" charset="0"/>
              </a:rPr>
              <a:t>1. The </a:t>
            </a:r>
            <a:r>
              <a:rPr lang="en-GB" sz="2000" dirty="0">
                <a:latin typeface="Times New Roman" panose="02020603050405020304" pitchFamily="18" charset="0"/>
                <a:ea typeface="Times New Roman" panose="02020603050405020304" pitchFamily="18" charset="0"/>
              </a:rPr>
              <a:t>First World War</a:t>
            </a:r>
          </a:p>
          <a:p>
            <a:pPr>
              <a:spcAft>
                <a:spcPts val="0"/>
              </a:spcAft>
            </a:pPr>
            <a:r>
              <a:rPr lang="en-GB" sz="2000" dirty="0">
                <a:latin typeface="Times New Roman" panose="02020603050405020304" pitchFamily="18" charset="0"/>
                <a:ea typeface="Times New Roman" panose="02020603050405020304" pitchFamily="18" charset="0"/>
              </a:rPr>
              <a:t> </a:t>
            </a:r>
          </a:p>
          <a:p>
            <a:pPr>
              <a:spcAft>
                <a:spcPts val="0"/>
              </a:spcAft>
            </a:pPr>
            <a:r>
              <a:rPr lang="en-GB" sz="2100" dirty="0">
                <a:latin typeface="Times New Roman" panose="02020603050405020304" pitchFamily="18" charset="0"/>
                <a:ea typeface="Times New Roman" panose="02020603050405020304" pitchFamily="18" charset="0"/>
              </a:rPr>
              <a:t>For most of the First World War the USA followed a policy of </a:t>
            </a:r>
            <a:r>
              <a:rPr lang="en-GB" sz="2100" b="1" dirty="0">
                <a:solidFill>
                  <a:srgbClr val="FF0000"/>
                </a:solidFill>
                <a:latin typeface="Times New Roman" panose="02020603050405020304" pitchFamily="18" charset="0"/>
                <a:ea typeface="Times New Roman" panose="02020603050405020304" pitchFamily="18" charset="0"/>
              </a:rPr>
              <a:t>isolationism</a:t>
            </a:r>
            <a:r>
              <a:rPr lang="en-GB" sz="2100" dirty="0">
                <a:latin typeface="Times New Roman" panose="02020603050405020304" pitchFamily="18" charset="0"/>
                <a:ea typeface="Times New Roman" panose="02020603050405020304" pitchFamily="18" charset="0"/>
              </a:rPr>
              <a:t>- they did not want to be involved in the war. During this time America made lots of money </a:t>
            </a:r>
            <a:r>
              <a:rPr lang="en-GB" sz="2100" b="1" dirty="0">
                <a:solidFill>
                  <a:srgbClr val="FF0000"/>
                </a:solidFill>
                <a:latin typeface="Times New Roman" panose="02020603050405020304" pitchFamily="18" charset="0"/>
                <a:ea typeface="Times New Roman" panose="02020603050405020304" pitchFamily="18" charset="0"/>
              </a:rPr>
              <a:t>selling weapons</a:t>
            </a:r>
            <a:r>
              <a:rPr lang="en-GB" sz="2100" dirty="0">
                <a:solidFill>
                  <a:srgbClr val="FF0000"/>
                </a:solidFill>
                <a:latin typeface="Times New Roman" panose="02020603050405020304" pitchFamily="18" charset="0"/>
                <a:ea typeface="Times New Roman" panose="02020603050405020304" pitchFamily="18" charset="0"/>
              </a:rPr>
              <a:t> </a:t>
            </a:r>
            <a:r>
              <a:rPr lang="en-GB" sz="2100" dirty="0">
                <a:latin typeface="Times New Roman" panose="02020603050405020304" pitchFamily="18" charset="0"/>
                <a:ea typeface="Times New Roman" panose="02020603050405020304" pitchFamily="18" charset="0"/>
              </a:rPr>
              <a:t>to Britain and France, it also </a:t>
            </a:r>
            <a:r>
              <a:rPr lang="en-GB" sz="2100" b="1" dirty="0">
                <a:solidFill>
                  <a:srgbClr val="FF0000"/>
                </a:solidFill>
                <a:latin typeface="Times New Roman" panose="02020603050405020304" pitchFamily="18" charset="0"/>
                <a:ea typeface="Times New Roman" panose="02020603050405020304" pitchFamily="18" charset="0"/>
              </a:rPr>
              <a:t>took over the markets around the world</a:t>
            </a:r>
            <a:r>
              <a:rPr lang="en-GB" sz="2100" dirty="0">
                <a:solidFill>
                  <a:srgbClr val="FF0000"/>
                </a:solidFill>
                <a:latin typeface="Times New Roman" panose="02020603050405020304" pitchFamily="18" charset="0"/>
                <a:ea typeface="Times New Roman" panose="02020603050405020304" pitchFamily="18" charset="0"/>
              </a:rPr>
              <a:t> </a:t>
            </a:r>
            <a:r>
              <a:rPr lang="en-GB" sz="2100" dirty="0">
                <a:latin typeface="Times New Roman" panose="02020603050405020304" pitchFamily="18" charset="0"/>
                <a:ea typeface="Times New Roman" panose="02020603050405020304" pitchFamily="18" charset="0"/>
              </a:rPr>
              <a:t>previously supplied by Britain and Germany (They were busy building weapons and fighting rather than trading) and made big profits. They also </a:t>
            </a:r>
            <a:r>
              <a:rPr lang="en-GB" sz="2100" b="1" dirty="0">
                <a:solidFill>
                  <a:srgbClr val="FF0000"/>
                </a:solidFill>
                <a:latin typeface="Times New Roman" panose="02020603050405020304" pitchFamily="18" charset="0"/>
                <a:ea typeface="Times New Roman" panose="02020603050405020304" pitchFamily="18" charset="0"/>
              </a:rPr>
              <a:t>loaned large amounts of money</a:t>
            </a:r>
            <a:r>
              <a:rPr lang="en-GB" sz="2100" dirty="0">
                <a:latin typeface="Times New Roman" panose="02020603050405020304" pitchFamily="18" charset="0"/>
                <a:ea typeface="Times New Roman" panose="02020603050405020304" pitchFamily="18" charset="0"/>
              </a:rPr>
              <a:t> to Britain and France which had to be paid back with interest. </a:t>
            </a:r>
          </a:p>
          <a:p>
            <a:pPr>
              <a:spcAft>
                <a:spcPts val="0"/>
              </a:spcAft>
            </a:pPr>
            <a:r>
              <a:rPr lang="en-GB" sz="2100" dirty="0">
                <a:latin typeface="Times New Roman" panose="02020603050405020304" pitchFamily="18" charset="0"/>
                <a:ea typeface="Times New Roman" panose="02020603050405020304" pitchFamily="18" charset="0"/>
              </a:rPr>
              <a:t> </a:t>
            </a:r>
          </a:p>
          <a:p>
            <a:pPr>
              <a:spcAft>
                <a:spcPts val="0"/>
              </a:spcAft>
            </a:pPr>
            <a:r>
              <a:rPr lang="en-GB" sz="2100" dirty="0">
                <a:latin typeface="Times New Roman" panose="02020603050405020304" pitchFamily="18" charset="0"/>
                <a:ea typeface="Times New Roman" panose="02020603050405020304" pitchFamily="18" charset="0"/>
              </a:rPr>
              <a:t>America also suffered </a:t>
            </a:r>
            <a:r>
              <a:rPr lang="en-GB" sz="2100" b="1" dirty="0">
                <a:solidFill>
                  <a:srgbClr val="FF0000"/>
                </a:solidFill>
                <a:latin typeface="Times New Roman" panose="02020603050405020304" pitchFamily="18" charset="0"/>
                <a:ea typeface="Times New Roman" panose="02020603050405020304" pitchFamily="18" charset="0"/>
              </a:rPr>
              <a:t>virtually no damage</a:t>
            </a:r>
            <a:r>
              <a:rPr lang="en-GB" sz="2100" dirty="0">
                <a:solidFill>
                  <a:srgbClr val="FF0000"/>
                </a:solidFill>
                <a:latin typeface="Times New Roman" panose="02020603050405020304" pitchFamily="18" charset="0"/>
                <a:ea typeface="Times New Roman" panose="02020603050405020304" pitchFamily="18" charset="0"/>
              </a:rPr>
              <a:t> </a:t>
            </a:r>
            <a:r>
              <a:rPr lang="en-GB" sz="2100" dirty="0">
                <a:latin typeface="Times New Roman" panose="02020603050405020304" pitchFamily="18" charset="0"/>
                <a:ea typeface="Times New Roman" panose="02020603050405020304" pitchFamily="18" charset="0"/>
              </a:rPr>
              <a:t>to its resources from the war and this left it comparatively stronger than her European competitors after the war. </a:t>
            </a:r>
            <a:endParaRPr lang="en-GB" sz="2100" dirty="0">
              <a:effectLst/>
              <a:latin typeface="Times New Roman" panose="02020603050405020304" pitchFamily="18" charset="0"/>
              <a:ea typeface="Times New Roman" panose="02020603050405020304" pitchFamily="18" charset="0"/>
            </a:endParaRPr>
          </a:p>
        </p:txBody>
      </p:sp>
      <p:sp>
        <p:nvSpPr>
          <p:cNvPr id="6" name="TextBox 5"/>
          <p:cNvSpPr txBox="1"/>
          <p:nvPr/>
        </p:nvSpPr>
        <p:spPr>
          <a:xfrm>
            <a:off x="7315200" y="1465272"/>
            <a:ext cx="1502229" cy="450614"/>
          </a:xfrm>
          <a:prstGeom prst="rect">
            <a:avLst/>
          </a:prstGeom>
          <a:solidFill>
            <a:srgbClr val="FFFF00">
              <a:alpha val="40000"/>
            </a:srgbClr>
          </a:solidFill>
        </p:spPr>
        <p:txBody>
          <a:bodyPr wrap="square" rtlCol="0">
            <a:spAutoFit/>
          </a:bodyPr>
          <a:lstStyle/>
          <a:p>
            <a:endParaRPr lang="en-GB" dirty="0"/>
          </a:p>
        </p:txBody>
      </p:sp>
      <p:sp>
        <p:nvSpPr>
          <p:cNvPr id="7" name="TextBox 6"/>
          <p:cNvSpPr txBox="1"/>
          <p:nvPr/>
        </p:nvSpPr>
        <p:spPr>
          <a:xfrm>
            <a:off x="7903029" y="2234301"/>
            <a:ext cx="1807028" cy="384720"/>
          </a:xfrm>
          <a:prstGeom prst="rect">
            <a:avLst/>
          </a:prstGeom>
          <a:solidFill>
            <a:srgbClr val="FFFF00">
              <a:alpha val="33000"/>
            </a:srgbClr>
          </a:solidFill>
        </p:spPr>
        <p:txBody>
          <a:bodyPr wrap="square" rtlCol="0">
            <a:spAutoFit/>
          </a:bodyPr>
          <a:lstStyle/>
          <a:p>
            <a:endParaRPr lang="en-GB" dirty="0"/>
          </a:p>
        </p:txBody>
      </p:sp>
      <p:sp>
        <p:nvSpPr>
          <p:cNvPr id="8" name="TextBox 7"/>
          <p:cNvSpPr txBox="1"/>
          <p:nvPr/>
        </p:nvSpPr>
        <p:spPr>
          <a:xfrm>
            <a:off x="7981975" y="2619021"/>
            <a:ext cx="3861682" cy="369332"/>
          </a:xfrm>
          <a:prstGeom prst="rect">
            <a:avLst/>
          </a:prstGeom>
          <a:solidFill>
            <a:srgbClr val="FFFF00">
              <a:alpha val="46000"/>
            </a:srgbClr>
          </a:solidFill>
        </p:spPr>
        <p:txBody>
          <a:bodyPr wrap="square" rtlCol="0">
            <a:spAutoFit/>
          </a:bodyPr>
          <a:lstStyle/>
          <a:p>
            <a:endParaRPr lang="en-GB" dirty="0"/>
          </a:p>
        </p:txBody>
      </p:sp>
      <p:sp>
        <p:nvSpPr>
          <p:cNvPr id="9" name="TextBox 8"/>
          <p:cNvSpPr txBox="1"/>
          <p:nvPr/>
        </p:nvSpPr>
        <p:spPr>
          <a:xfrm>
            <a:off x="6254187" y="2937436"/>
            <a:ext cx="799756" cy="369332"/>
          </a:xfrm>
          <a:prstGeom prst="rect">
            <a:avLst/>
          </a:prstGeom>
          <a:solidFill>
            <a:srgbClr val="FFFF00">
              <a:alpha val="39000"/>
            </a:srgbClr>
          </a:solidFill>
        </p:spPr>
        <p:txBody>
          <a:bodyPr wrap="square" rtlCol="0">
            <a:spAutoFit/>
          </a:bodyPr>
          <a:lstStyle/>
          <a:p>
            <a:endParaRPr lang="en-GB" dirty="0"/>
          </a:p>
        </p:txBody>
      </p:sp>
      <p:sp>
        <p:nvSpPr>
          <p:cNvPr id="10" name="TextBox 9"/>
          <p:cNvSpPr txBox="1"/>
          <p:nvPr/>
        </p:nvSpPr>
        <p:spPr>
          <a:xfrm>
            <a:off x="6254187" y="3828572"/>
            <a:ext cx="3630042" cy="242686"/>
          </a:xfrm>
          <a:prstGeom prst="rect">
            <a:avLst/>
          </a:prstGeom>
          <a:solidFill>
            <a:srgbClr val="FFFF00">
              <a:alpha val="43000"/>
            </a:srgbClr>
          </a:solidFill>
        </p:spPr>
        <p:txBody>
          <a:bodyPr wrap="square" rtlCol="0">
            <a:spAutoFit/>
          </a:bodyPr>
          <a:lstStyle/>
          <a:p>
            <a:endParaRPr lang="en-GB" dirty="0"/>
          </a:p>
        </p:txBody>
      </p:sp>
      <p:sp>
        <p:nvSpPr>
          <p:cNvPr id="12" name="TextBox 11"/>
          <p:cNvSpPr txBox="1"/>
          <p:nvPr/>
        </p:nvSpPr>
        <p:spPr>
          <a:xfrm>
            <a:off x="8817429" y="4702629"/>
            <a:ext cx="2242457" cy="369332"/>
          </a:xfrm>
          <a:prstGeom prst="rect">
            <a:avLst/>
          </a:prstGeom>
          <a:solidFill>
            <a:srgbClr val="FFFF00">
              <a:alpha val="51000"/>
            </a:srgbClr>
          </a:solidFill>
        </p:spPr>
        <p:txBody>
          <a:bodyPr wrap="square" rtlCol="0">
            <a:spAutoFit/>
          </a:bodyPr>
          <a:lstStyle/>
          <a:p>
            <a:endParaRPr lang="en-GB" dirty="0"/>
          </a:p>
        </p:txBody>
      </p:sp>
      <p:sp>
        <p:nvSpPr>
          <p:cNvPr id="4" name="TextBox 3"/>
          <p:cNvSpPr txBox="1"/>
          <p:nvPr/>
        </p:nvSpPr>
        <p:spPr>
          <a:xfrm>
            <a:off x="3054060" y="1196714"/>
            <a:ext cx="5625884" cy="5262979"/>
          </a:xfrm>
          <a:prstGeom prst="rect">
            <a:avLst/>
          </a:prstGeom>
          <a:solidFill>
            <a:schemeClr val="bg1"/>
          </a:solidFill>
          <a:ln w="76200">
            <a:solidFill>
              <a:srgbClr val="00B0F0"/>
            </a:solidFill>
          </a:ln>
        </p:spPr>
        <p:txBody>
          <a:bodyPr wrap="square" rtlCol="0">
            <a:spAutoFit/>
          </a:bodyPr>
          <a:lstStyle/>
          <a:p>
            <a:pPr algn="ctr"/>
            <a:r>
              <a:rPr lang="en-GB" sz="4800" b="1" dirty="0" smtClean="0"/>
              <a:t>You </a:t>
            </a:r>
            <a:r>
              <a:rPr lang="en-GB" sz="4800" b="1" dirty="0"/>
              <a:t>could begin by  			the important parts of </a:t>
            </a:r>
            <a:r>
              <a:rPr lang="en-GB" sz="4800" b="1" dirty="0" smtClean="0"/>
              <a:t>your notes </a:t>
            </a:r>
            <a:r>
              <a:rPr lang="en-GB" sz="4800" b="1" dirty="0"/>
              <a:t>or the revision guide that </a:t>
            </a:r>
            <a:r>
              <a:rPr lang="en-GB" sz="4800" b="1" dirty="0" smtClean="0"/>
              <a:t>relates to your chosen topic</a:t>
            </a:r>
            <a:endParaRPr lang="en-GB" sz="4800" b="1" dirty="0"/>
          </a:p>
        </p:txBody>
      </p:sp>
      <p:sp>
        <p:nvSpPr>
          <p:cNvPr id="5" name="TextBox 4"/>
          <p:cNvSpPr txBox="1"/>
          <p:nvPr/>
        </p:nvSpPr>
        <p:spPr>
          <a:xfrm>
            <a:off x="3635967" y="1992582"/>
            <a:ext cx="2994793" cy="769441"/>
          </a:xfrm>
          <a:prstGeom prst="rect">
            <a:avLst/>
          </a:prstGeom>
          <a:solidFill>
            <a:srgbClr val="FFFF00"/>
          </a:solidFill>
        </p:spPr>
        <p:txBody>
          <a:bodyPr wrap="square" rtlCol="0">
            <a:spAutoFit/>
          </a:bodyPr>
          <a:lstStyle/>
          <a:p>
            <a:r>
              <a:rPr lang="en-GB" sz="4400" b="1" dirty="0">
                <a:solidFill>
                  <a:srgbClr val="FF0000"/>
                </a:solidFill>
              </a:rPr>
              <a:t>highlighting</a:t>
            </a:r>
          </a:p>
        </p:txBody>
      </p:sp>
    </p:spTree>
    <p:extLst>
      <p:ext uri="{BB962C8B-B14F-4D97-AF65-F5344CB8AC3E}">
        <p14:creationId xmlns:p14="http://schemas.microsoft.com/office/powerpoint/2010/main" val="3475723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950214" y="126394"/>
            <a:ext cx="9241786" cy="6587974"/>
          </a:xfrm>
          <a:prstGeom prst="rect">
            <a:avLst/>
          </a:prstGeom>
        </p:spPr>
      </p:pic>
      <p:pic>
        <p:nvPicPr>
          <p:cNvPr id="6" name="Picture 5"/>
          <p:cNvPicPr>
            <a:picLocks noChangeAspect="1"/>
          </p:cNvPicPr>
          <p:nvPr/>
        </p:nvPicPr>
        <p:blipFill>
          <a:blip r:embed="rId3"/>
          <a:stretch>
            <a:fillRect/>
          </a:stretch>
        </p:blipFill>
        <p:spPr>
          <a:xfrm rot="-5400000">
            <a:off x="3881470" y="420308"/>
            <a:ext cx="6858002" cy="6270173"/>
          </a:xfrm>
          <a:prstGeom prst="rect">
            <a:avLst/>
          </a:prstGeom>
        </p:spPr>
      </p:pic>
      <p:sp>
        <p:nvSpPr>
          <p:cNvPr id="7" name="TextBox 6"/>
          <p:cNvSpPr txBox="1"/>
          <p:nvPr/>
        </p:nvSpPr>
        <p:spPr>
          <a:xfrm rot="10800000" flipV="1">
            <a:off x="0" y="126394"/>
            <a:ext cx="2745600" cy="2308324"/>
          </a:xfrm>
          <a:prstGeom prst="rect">
            <a:avLst/>
          </a:prstGeom>
          <a:solidFill>
            <a:schemeClr val="bg1"/>
          </a:solidFill>
          <a:ln w="76200">
            <a:solidFill>
              <a:srgbClr val="00B0F0"/>
            </a:solidFill>
          </a:ln>
        </p:spPr>
        <p:txBody>
          <a:bodyPr wrap="square" rtlCol="0">
            <a:spAutoFit/>
          </a:bodyPr>
          <a:lstStyle/>
          <a:p>
            <a:pPr algn="ctr"/>
            <a:r>
              <a:rPr lang="en-GB" sz="2400" b="1" dirty="0"/>
              <a:t>They can then turn these highlighted areas into a </a:t>
            </a:r>
            <a:r>
              <a:rPr lang="en-GB" sz="2400" b="1" dirty="0">
                <a:solidFill>
                  <a:srgbClr val="FF0000"/>
                </a:solidFill>
              </a:rPr>
              <a:t>mind map/spider diagram/timeline etc.</a:t>
            </a:r>
          </a:p>
        </p:txBody>
      </p:sp>
      <p:sp>
        <p:nvSpPr>
          <p:cNvPr id="8" name="TextBox 7"/>
          <p:cNvSpPr txBox="1"/>
          <p:nvPr/>
        </p:nvSpPr>
        <p:spPr>
          <a:xfrm rot="10800000" flipV="1">
            <a:off x="0" y="0"/>
            <a:ext cx="2745600" cy="3170099"/>
          </a:xfrm>
          <a:prstGeom prst="rect">
            <a:avLst/>
          </a:prstGeom>
          <a:solidFill>
            <a:schemeClr val="bg1"/>
          </a:solidFill>
          <a:ln w="76200">
            <a:solidFill>
              <a:srgbClr val="00B0F0"/>
            </a:solidFill>
          </a:ln>
        </p:spPr>
        <p:txBody>
          <a:bodyPr wrap="square" rtlCol="0">
            <a:spAutoFit/>
          </a:bodyPr>
          <a:lstStyle/>
          <a:p>
            <a:pPr algn="ctr"/>
            <a:r>
              <a:rPr lang="en-GB" sz="2000" b="1" dirty="0"/>
              <a:t>Later </a:t>
            </a:r>
            <a:r>
              <a:rPr lang="en-GB" sz="2000" b="1" dirty="0" smtClean="0"/>
              <a:t>you can </a:t>
            </a:r>
            <a:r>
              <a:rPr lang="en-GB" sz="2000" b="1" dirty="0"/>
              <a:t>revisit </a:t>
            </a:r>
            <a:r>
              <a:rPr lang="en-GB" sz="2000" b="1" dirty="0" smtClean="0"/>
              <a:t>your </a:t>
            </a:r>
            <a:r>
              <a:rPr lang="en-GB" sz="2000" b="1" dirty="0"/>
              <a:t>notes </a:t>
            </a:r>
            <a:r>
              <a:rPr lang="en-GB" sz="2000" b="1" dirty="0" smtClean="0"/>
              <a:t>and turn </a:t>
            </a:r>
            <a:r>
              <a:rPr lang="en-GB" sz="2000" b="1" dirty="0"/>
              <a:t>them into a </a:t>
            </a:r>
            <a:r>
              <a:rPr lang="en-GB" sz="2000" b="1" dirty="0">
                <a:solidFill>
                  <a:srgbClr val="FF0000"/>
                </a:solidFill>
              </a:rPr>
              <a:t>briefer version</a:t>
            </a:r>
            <a:r>
              <a:rPr lang="en-GB" sz="2000" b="1" dirty="0"/>
              <a:t>- perhaps changing the </a:t>
            </a:r>
            <a:r>
              <a:rPr lang="en-GB" sz="2000" b="1" dirty="0">
                <a:solidFill>
                  <a:srgbClr val="FF0000"/>
                </a:solidFill>
              </a:rPr>
              <a:t>words into simple pictures </a:t>
            </a:r>
            <a:r>
              <a:rPr lang="en-GB" sz="2000" b="1" dirty="0"/>
              <a:t>that mean something to </a:t>
            </a:r>
            <a:r>
              <a:rPr lang="en-GB" sz="2000" b="1" dirty="0" smtClean="0"/>
              <a:t>you- </a:t>
            </a:r>
            <a:r>
              <a:rPr lang="en-GB" sz="2000" b="1" dirty="0"/>
              <a:t>this is a creative process that aids memory. </a:t>
            </a:r>
          </a:p>
        </p:txBody>
      </p:sp>
    </p:spTree>
    <p:extLst>
      <p:ext uri="{BB962C8B-B14F-4D97-AF65-F5344CB8AC3E}">
        <p14:creationId xmlns:p14="http://schemas.microsoft.com/office/powerpoint/2010/main" val="349314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0" presetClass="exit" presetSubtype="0" fill="hold" nodeType="withEffect">
                                  <p:stCondLst>
                                    <p:cond delay="0"/>
                                  </p:stCondLst>
                                  <p:childTnLst>
                                    <p:animEffect transition="out" filter="fade">
                                      <p:cBhvr>
                                        <p:cTn id="10" dur="2000"/>
                                        <p:tgtEl>
                                          <p:spTgt spid="6"/>
                                        </p:tgtEl>
                                      </p:cBhvr>
                                    </p:animEffect>
                                    <p:set>
                                      <p:cBhvr>
                                        <p:cTn id="11"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80684" y="649555"/>
            <a:ext cx="5408908" cy="5632311"/>
          </a:xfrm>
          <a:prstGeom prst="rect">
            <a:avLst/>
          </a:prstGeom>
          <a:noFill/>
          <a:ln w="76200">
            <a:solidFill>
              <a:srgbClr val="00B0F0"/>
            </a:solidFill>
          </a:ln>
        </p:spPr>
        <p:txBody>
          <a:bodyPr wrap="square" rtlCol="0">
            <a:spAutoFit/>
          </a:bodyPr>
          <a:lstStyle/>
          <a:p>
            <a:pPr algn="ctr"/>
            <a:r>
              <a:rPr lang="en-GB" sz="4000" b="1" dirty="0"/>
              <a:t>      Once completed cards can be hole punched in the corner and tied together with other revision cards for the same topic using string or a treasury tag</a:t>
            </a:r>
          </a:p>
          <a:p>
            <a:pPr algn="ctr"/>
            <a:endParaRPr lang="en-GB" sz="4000" b="1" dirty="0"/>
          </a:p>
          <a:p>
            <a:pPr algn="ctr"/>
            <a:endParaRPr lang="en-GB" sz="4000" b="1" dirty="0"/>
          </a:p>
        </p:txBody>
      </p:sp>
      <p:sp>
        <p:nvSpPr>
          <p:cNvPr id="3" name="Oval 2"/>
          <p:cNvSpPr/>
          <p:nvPr/>
        </p:nvSpPr>
        <p:spPr>
          <a:xfrm>
            <a:off x="3373071" y="799344"/>
            <a:ext cx="559558" cy="518615"/>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2" descr="Image result for treasury ta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9836" b="89875" l="1012" r="100000"/>
                    </a14:imgEffect>
                  </a14:imgLayer>
                </a14:imgProps>
              </a:ext>
              <a:ext uri="{28A0092B-C50C-407E-A947-70E740481C1C}">
                <a14:useLocalDpi xmlns:a14="http://schemas.microsoft.com/office/drawing/2010/main" val="0"/>
              </a:ext>
            </a:extLst>
          </a:blip>
          <a:srcRect/>
          <a:stretch>
            <a:fillRect/>
          </a:stretch>
        </p:blipFill>
        <p:spPr bwMode="auto">
          <a:xfrm>
            <a:off x="5291178" y="5029063"/>
            <a:ext cx="1395664" cy="1046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26788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0024" y="612282"/>
            <a:ext cx="5625884" cy="5016758"/>
          </a:xfrm>
          <a:prstGeom prst="rect">
            <a:avLst/>
          </a:prstGeom>
          <a:noFill/>
          <a:ln w="76200">
            <a:solidFill>
              <a:srgbClr val="00B0F0"/>
            </a:solidFill>
          </a:ln>
        </p:spPr>
        <p:txBody>
          <a:bodyPr wrap="square" rtlCol="0">
            <a:spAutoFit/>
          </a:bodyPr>
          <a:lstStyle/>
          <a:p>
            <a:pPr algn="ctr"/>
            <a:r>
              <a:rPr lang="en-GB" sz="4000" b="1" dirty="0"/>
              <a:t>Now it is time to get </a:t>
            </a:r>
            <a:r>
              <a:rPr lang="en-GB" sz="4000" b="1" dirty="0">
                <a:solidFill>
                  <a:srgbClr val="FF0000"/>
                </a:solidFill>
              </a:rPr>
              <a:t>tested</a:t>
            </a:r>
            <a:r>
              <a:rPr lang="en-GB" sz="4000" b="1" dirty="0"/>
              <a:t>! </a:t>
            </a:r>
            <a:r>
              <a:rPr lang="en-GB" sz="4000" b="1" dirty="0" smtClean="0"/>
              <a:t>You can </a:t>
            </a:r>
            <a:r>
              <a:rPr lang="en-GB" sz="4000" b="1" dirty="0"/>
              <a:t>give </a:t>
            </a:r>
            <a:r>
              <a:rPr lang="en-GB" sz="4000" b="1" dirty="0" smtClean="0"/>
              <a:t>your </a:t>
            </a:r>
            <a:r>
              <a:rPr lang="en-GB" sz="4000" b="1" dirty="0"/>
              <a:t>revision </a:t>
            </a:r>
            <a:r>
              <a:rPr lang="en-GB" sz="4000" b="1" dirty="0" smtClean="0"/>
              <a:t>cards </a:t>
            </a:r>
            <a:r>
              <a:rPr lang="en-GB" sz="4000" b="1" dirty="0"/>
              <a:t>to someone else and ask them to test </a:t>
            </a:r>
            <a:r>
              <a:rPr lang="en-GB" sz="4000" b="1" dirty="0" smtClean="0"/>
              <a:t>you. </a:t>
            </a:r>
            <a:r>
              <a:rPr lang="en-GB" sz="4000" b="1" dirty="0"/>
              <a:t>If </a:t>
            </a:r>
            <a:r>
              <a:rPr lang="en-GB" sz="4000" b="1" dirty="0" smtClean="0"/>
              <a:t>you </a:t>
            </a:r>
            <a:r>
              <a:rPr lang="en-GB" sz="4000" b="1" dirty="0"/>
              <a:t>don’t remember information </a:t>
            </a:r>
            <a:r>
              <a:rPr lang="en-GB" sz="4000" b="1" dirty="0" smtClean="0"/>
              <a:t>you </a:t>
            </a:r>
            <a:r>
              <a:rPr lang="en-GB" sz="4000" b="1" dirty="0"/>
              <a:t>can go back to </a:t>
            </a:r>
            <a:r>
              <a:rPr lang="en-GB" sz="4000" b="1" dirty="0" smtClean="0"/>
              <a:t>your </a:t>
            </a:r>
            <a:r>
              <a:rPr lang="en-GB" sz="4000" b="1" dirty="0"/>
              <a:t>revision.</a:t>
            </a:r>
          </a:p>
        </p:txBody>
      </p:sp>
      <p:sp>
        <p:nvSpPr>
          <p:cNvPr id="3" name="TextBox 2"/>
          <p:cNvSpPr txBox="1"/>
          <p:nvPr/>
        </p:nvSpPr>
        <p:spPr>
          <a:xfrm>
            <a:off x="6444745" y="612282"/>
            <a:ext cx="5408908" cy="5262979"/>
          </a:xfrm>
          <a:prstGeom prst="rect">
            <a:avLst/>
          </a:prstGeom>
          <a:noFill/>
          <a:ln w="76200">
            <a:solidFill>
              <a:srgbClr val="00B0F0"/>
            </a:solidFill>
          </a:ln>
        </p:spPr>
        <p:txBody>
          <a:bodyPr wrap="square" rtlCol="0">
            <a:spAutoFit/>
          </a:bodyPr>
          <a:lstStyle/>
          <a:p>
            <a:pPr algn="ctr"/>
            <a:r>
              <a:rPr lang="en-GB" sz="4800" b="1" dirty="0" smtClean="0"/>
              <a:t>If </a:t>
            </a:r>
            <a:r>
              <a:rPr lang="en-GB" sz="4800" b="1" dirty="0"/>
              <a:t>the test is successful </a:t>
            </a:r>
            <a:r>
              <a:rPr lang="en-GB" sz="4800" b="1" dirty="0" smtClean="0"/>
              <a:t>you can move to the next area/topic on your revision plan, </a:t>
            </a:r>
            <a:r>
              <a:rPr lang="en-GB" sz="4800" b="1" dirty="0"/>
              <a:t>repeating the process</a:t>
            </a:r>
          </a:p>
        </p:txBody>
      </p:sp>
    </p:spTree>
    <p:extLst>
      <p:ext uri="{BB962C8B-B14F-4D97-AF65-F5344CB8AC3E}">
        <p14:creationId xmlns:p14="http://schemas.microsoft.com/office/powerpoint/2010/main" val="13793464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Other Revision Methods</a:t>
            </a:r>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450" y="1583573"/>
            <a:ext cx="5091355" cy="4847544"/>
          </a:xfrm>
          <a:prstGeom prst="rect">
            <a:avLst/>
          </a:prstGeom>
        </p:spPr>
      </p:pic>
      <p:sp>
        <p:nvSpPr>
          <p:cNvPr id="4" name="TextBox 3"/>
          <p:cNvSpPr txBox="1"/>
          <p:nvPr/>
        </p:nvSpPr>
        <p:spPr>
          <a:xfrm rot="21168908">
            <a:off x="1193288" y="2720997"/>
            <a:ext cx="3915741" cy="2062103"/>
          </a:xfrm>
          <a:prstGeom prst="rect">
            <a:avLst/>
          </a:prstGeom>
          <a:noFill/>
        </p:spPr>
        <p:txBody>
          <a:bodyPr wrap="square" rtlCol="0">
            <a:spAutoFit/>
          </a:bodyPr>
          <a:lstStyle/>
          <a:p>
            <a:r>
              <a:rPr lang="en-GB" sz="3200" dirty="0" smtClean="0"/>
              <a:t>The Area of a Triangle</a:t>
            </a:r>
          </a:p>
          <a:p>
            <a:endParaRPr lang="en-GB" sz="3200" dirty="0"/>
          </a:p>
          <a:p>
            <a:r>
              <a:rPr lang="en-GB" sz="3200" dirty="0" smtClean="0"/>
              <a:t>= </a:t>
            </a:r>
            <a:r>
              <a:rPr lang="en-GB" sz="3200" u="sng" dirty="0" smtClean="0"/>
              <a:t>Base X Height</a:t>
            </a:r>
          </a:p>
          <a:p>
            <a:r>
              <a:rPr lang="en-GB" sz="3200" dirty="0"/>
              <a:t> </a:t>
            </a:r>
            <a:r>
              <a:rPr lang="en-GB" sz="3200" dirty="0" smtClean="0"/>
              <a:t>            2</a:t>
            </a:r>
            <a:endParaRPr lang="en-GB" sz="3200" dirty="0"/>
          </a:p>
        </p:txBody>
      </p:sp>
      <p:sp>
        <p:nvSpPr>
          <p:cNvPr id="5" name="TextBox 4"/>
          <p:cNvSpPr txBox="1"/>
          <p:nvPr/>
        </p:nvSpPr>
        <p:spPr>
          <a:xfrm>
            <a:off x="6096000" y="1906292"/>
            <a:ext cx="4768312" cy="3970318"/>
          </a:xfrm>
          <a:prstGeom prst="rect">
            <a:avLst/>
          </a:prstGeom>
          <a:noFill/>
        </p:spPr>
        <p:txBody>
          <a:bodyPr wrap="square" rtlCol="0">
            <a:spAutoFit/>
          </a:bodyPr>
          <a:lstStyle/>
          <a:p>
            <a:r>
              <a:rPr lang="en-GB" sz="3600" dirty="0" smtClean="0"/>
              <a:t>Stick Post it notes with key facts on,  in different places around your house where you will see them as you walk round- E.g. On your mirror, on the fridge etc. </a:t>
            </a:r>
            <a:endParaRPr lang="en-GB" sz="3600" dirty="0"/>
          </a:p>
        </p:txBody>
      </p:sp>
    </p:spTree>
    <p:extLst>
      <p:ext uri="{BB962C8B-B14F-4D97-AF65-F5344CB8AC3E}">
        <p14:creationId xmlns:p14="http://schemas.microsoft.com/office/powerpoint/2010/main" val="1977370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5416" y="116632"/>
            <a:ext cx="8229600" cy="490066"/>
          </a:xfrm>
        </p:spPr>
        <p:txBody>
          <a:bodyPr>
            <a:normAutofit fontScale="90000"/>
          </a:bodyPr>
          <a:lstStyle/>
          <a:p>
            <a:r>
              <a:rPr lang="en-GB" dirty="0" smtClean="0"/>
              <a:t>Mind Maps</a:t>
            </a:r>
            <a:endParaRPr lang="en-GB" dirty="0"/>
          </a:p>
        </p:txBody>
      </p:sp>
      <p:pic>
        <p:nvPicPr>
          <p:cNvPr id="1026" name="Picture 2" descr="http://upload.wikimedia.org/wikipedia/commons/thumb/6/66/MindMapGuidlines.svg/640px-MindMapGuidlines.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332656"/>
            <a:ext cx="8033328" cy="6265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0064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101" y="939262"/>
            <a:ext cx="3495675" cy="4762500"/>
          </a:xfrm>
          <a:prstGeom prst="rect">
            <a:avLst/>
          </a:prstGeom>
        </p:spPr>
      </p:pic>
      <p:sp>
        <p:nvSpPr>
          <p:cNvPr id="4" name="TextBox 3"/>
          <p:cNvSpPr txBox="1"/>
          <p:nvPr/>
        </p:nvSpPr>
        <p:spPr>
          <a:xfrm>
            <a:off x="4138047" y="939262"/>
            <a:ext cx="7609668" cy="4832092"/>
          </a:xfrm>
          <a:prstGeom prst="rect">
            <a:avLst/>
          </a:prstGeom>
          <a:noFill/>
        </p:spPr>
        <p:txBody>
          <a:bodyPr wrap="square" rtlCol="0">
            <a:spAutoFit/>
          </a:bodyPr>
          <a:lstStyle/>
          <a:p>
            <a:r>
              <a:rPr lang="en-GB" sz="4400" dirty="0"/>
              <a:t>Record yourself reading some key points from notes and play these back when you are travelling/running/just before sleep</a:t>
            </a:r>
            <a:r>
              <a:rPr lang="en-GB" sz="4400" dirty="0" smtClean="0"/>
              <a:t>)</a:t>
            </a:r>
          </a:p>
          <a:p>
            <a:r>
              <a:rPr lang="en-GB" sz="4400" dirty="0" smtClean="0"/>
              <a:t>Obviously you’d just use your phone!</a:t>
            </a:r>
            <a:endParaRPr lang="en-GB" sz="4400" dirty="0"/>
          </a:p>
        </p:txBody>
      </p:sp>
    </p:spTree>
    <p:extLst>
      <p:ext uri="{BB962C8B-B14F-4D97-AF65-F5344CB8AC3E}">
        <p14:creationId xmlns:p14="http://schemas.microsoft.com/office/powerpoint/2010/main" val="651971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12455"/>
            <a:ext cx="6496050" cy="3581400"/>
          </a:xfrm>
          <a:prstGeom prst="rect">
            <a:avLst/>
          </a:prstGeom>
        </p:spPr>
      </p:pic>
      <p:sp>
        <p:nvSpPr>
          <p:cNvPr id="3" name="TextBox 2"/>
          <p:cNvSpPr txBox="1"/>
          <p:nvPr/>
        </p:nvSpPr>
        <p:spPr>
          <a:xfrm>
            <a:off x="1012106" y="2003155"/>
            <a:ext cx="232475" cy="1514959"/>
          </a:xfrm>
          <a:prstGeom prst="rect">
            <a:avLst/>
          </a:prstGeom>
          <a:solidFill>
            <a:srgbClr val="FFFF00">
              <a:alpha val="33000"/>
            </a:srgbClr>
          </a:solidFill>
        </p:spPr>
        <p:txBody>
          <a:bodyPr wrap="square" rtlCol="0">
            <a:spAutoFit/>
          </a:bodyPr>
          <a:lstStyle/>
          <a:p>
            <a:endParaRPr lang="en-GB" dirty="0">
              <a:solidFill>
                <a:srgbClr val="FFC000"/>
              </a:solidFill>
            </a:endParaRPr>
          </a:p>
        </p:txBody>
      </p:sp>
      <p:pic>
        <p:nvPicPr>
          <p:cNvPr id="4" name="Picture 3"/>
          <p:cNvPicPr>
            <a:picLocks noChangeAspect="1"/>
          </p:cNvPicPr>
          <p:nvPr/>
        </p:nvPicPr>
        <p:blipFill>
          <a:blip r:embed="rId3"/>
          <a:stretch>
            <a:fillRect/>
          </a:stretch>
        </p:blipFill>
        <p:spPr>
          <a:xfrm>
            <a:off x="5356777" y="2204417"/>
            <a:ext cx="6686550" cy="4476750"/>
          </a:xfrm>
          <a:prstGeom prst="rect">
            <a:avLst/>
          </a:prstGeom>
        </p:spPr>
      </p:pic>
    </p:spTree>
    <p:extLst>
      <p:ext uri="{BB962C8B-B14F-4D97-AF65-F5344CB8AC3E}">
        <p14:creationId xmlns:p14="http://schemas.microsoft.com/office/powerpoint/2010/main" val="19975322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5091" y="1412776"/>
            <a:ext cx="8229600" cy="1143000"/>
          </a:xfrm>
        </p:spPr>
        <p:txBody>
          <a:bodyPr/>
          <a:lstStyle/>
          <a:p>
            <a:r>
              <a:rPr lang="en-GB" dirty="0" smtClean="0"/>
              <a:t>Mnemonics</a:t>
            </a:r>
            <a:endParaRPr lang="en-GB" dirty="0"/>
          </a:p>
        </p:txBody>
      </p:sp>
      <p:sp>
        <p:nvSpPr>
          <p:cNvPr id="3" name="Content Placeholder 2"/>
          <p:cNvSpPr>
            <a:spLocks noGrp="1"/>
          </p:cNvSpPr>
          <p:nvPr>
            <p:ph idx="1"/>
          </p:nvPr>
        </p:nvSpPr>
        <p:spPr>
          <a:xfrm>
            <a:off x="1919536" y="2492896"/>
            <a:ext cx="8229600" cy="892696"/>
          </a:xfrm>
        </p:spPr>
        <p:txBody>
          <a:bodyPr>
            <a:normAutofit/>
          </a:bodyPr>
          <a:lstStyle/>
          <a:p>
            <a:pPr marL="0" indent="0" algn="ctr">
              <a:buNone/>
            </a:pPr>
            <a:r>
              <a:rPr lang="en-GB" sz="4000" dirty="0">
                <a:solidFill>
                  <a:srgbClr val="FF0000"/>
                </a:solidFill>
              </a:rPr>
              <a:t>R</a:t>
            </a:r>
            <a:r>
              <a:rPr lang="en-GB" sz="4000" dirty="0"/>
              <a:t>ichard </a:t>
            </a:r>
            <a:r>
              <a:rPr lang="en-GB" sz="4000" dirty="0">
                <a:solidFill>
                  <a:schemeClr val="accent6"/>
                </a:solidFill>
              </a:rPr>
              <a:t>O</a:t>
            </a:r>
            <a:r>
              <a:rPr lang="en-GB" sz="4000" dirty="0"/>
              <a:t>f </a:t>
            </a:r>
            <a:r>
              <a:rPr lang="en-GB" sz="4000" dirty="0">
                <a:solidFill>
                  <a:srgbClr val="FFFF00"/>
                </a:solidFill>
              </a:rPr>
              <a:t>Y</a:t>
            </a:r>
            <a:r>
              <a:rPr lang="en-GB" sz="4000" dirty="0"/>
              <a:t>ork </a:t>
            </a:r>
            <a:r>
              <a:rPr lang="en-GB" sz="4000" dirty="0">
                <a:solidFill>
                  <a:srgbClr val="00B050"/>
                </a:solidFill>
              </a:rPr>
              <a:t>G</a:t>
            </a:r>
            <a:r>
              <a:rPr lang="en-GB" sz="4000" dirty="0"/>
              <a:t>ave </a:t>
            </a:r>
            <a:r>
              <a:rPr lang="en-GB" sz="4000" dirty="0">
                <a:solidFill>
                  <a:srgbClr val="0070C0"/>
                </a:solidFill>
              </a:rPr>
              <a:t>B</a:t>
            </a:r>
            <a:r>
              <a:rPr lang="en-GB" sz="4000" dirty="0"/>
              <a:t>attle </a:t>
            </a:r>
            <a:r>
              <a:rPr lang="en-GB" sz="4000" dirty="0">
                <a:solidFill>
                  <a:schemeClr val="tx2">
                    <a:lumMod val="75000"/>
                  </a:schemeClr>
                </a:solidFill>
              </a:rPr>
              <a:t>I</a:t>
            </a:r>
            <a:r>
              <a:rPr lang="en-GB" sz="4000" dirty="0"/>
              <a:t>n </a:t>
            </a:r>
            <a:r>
              <a:rPr lang="en-GB" sz="4000" dirty="0">
                <a:solidFill>
                  <a:srgbClr val="7030A0"/>
                </a:solidFill>
              </a:rPr>
              <a:t>V</a:t>
            </a:r>
            <a:r>
              <a:rPr lang="en-GB" sz="4000" dirty="0"/>
              <a:t>ain</a:t>
            </a:r>
          </a:p>
        </p:txBody>
      </p:sp>
      <p:sp>
        <p:nvSpPr>
          <p:cNvPr id="4" name="Title 1"/>
          <p:cNvSpPr txBox="1">
            <a:spLocks/>
          </p:cNvSpPr>
          <p:nvPr/>
        </p:nvSpPr>
        <p:spPr>
          <a:xfrm>
            <a:off x="1919536" y="351013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dirty="0"/>
              <a:t>Acronyms</a:t>
            </a:r>
          </a:p>
        </p:txBody>
      </p:sp>
      <p:sp>
        <p:nvSpPr>
          <p:cNvPr id="5" name="TextBox 4"/>
          <p:cNvSpPr txBox="1"/>
          <p:nvPr/>
        </p:nvSpPr>
        <p:spPr>
          <a:xfrm>
            <a:off x="2469940" y="4653137"/>
            <a:ext cx="7128792" cy="1015663"/>
          </a:xfrm>
          <a:prstGeom prst="rect">
            <a:avLst/>
          </a:prstGeom>
          <a:noFill/>
        </p:spPr>
        <p:txBody>
          <a:bodyPr wrap="square" rtlCol="0">
            <a:spAutoFit/>
          </a:bodyPr>
          <a:lstStyle/>
          <a:p>
            <a:pPr algn="ctr"/>
            <a:r>
              <a:rPr lang="en-GB" sz="6000" dirty="0"/>
              <a:t>BIDMAS</a:t>
            </a:r>
          </a:p>
        </p:txBody>
      </p:sp>
      <p:sp>
        <p:nvSpPr>
          <p:cNvPr id="6" name="TextBox 5"/>
          <p:cNvSpPr txBox="1"/>
          <p:nvPr/>
        </p:nvSpPr>
        <p:spPr>
          <a:xfrm>
            <a:off x="2351584" y="332657"/>
            <a:ext cx="7560840" cy="1384995"/>
          </a:xfrm>
          <a:prstGeom prst="rect">
            <a:avLst/>
          </a:prstGeom>
          <a:noFill/>
        </p:spPr>
        <p:txBody>
          <a:bodyPr wrap="square" rtlCol="0">
            <a:spAutoFit/>
          </a:bodyPr>
          <a:lstStyle/>
          <a:p>
            <a:r>
              <a:rPr lang="en-GB" sz="2800" dirty="0"/>
              <a:t>Here are some you should be familiar with- what others could you think of- the more unusual the better because they’re more memorable! </a:t>
            </a:r>
          </a:p>
        </p:txBody>
      </p:sp>
    </p:spTree>
    <p:extLst>
      <p:ext uri="{BB962C8B-B14F-4D97-AF65-F5344CB8AC3E}">
        <p14:creationId xmlns:p14="http://schemas.microsoft.com/office/powerpoint/2010/main" val="41961594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Picture Stories</a:t>
            </a:r>
            <a:endParaRPr lang="en-GB" dirty="0"/>
          </a:p>
        </p:txBody>
      </p:sp>
      <p:sp>
        <p:nvSpPr>
          <p:cNvPr id="3" name="Content Placeholder 2"/>
          <p:cNvSpPr>
            <a:spLocks noGrp="1"/>
          </p:cNvSpPr>
          <p:nvPr>
            <p:ph idx="1"/>
          </p:nvPr>
        </p:nvSpPr>
        <p:spPr/>
        <p:txBody>
          <a:bodyPr/>
          <a:lstStyle/>
          <a:p>
            <a:pPr marL="0" indent="0">
              <a:buNone/>
            </a:pPr>
            <a:r>
              <a:rPr lang="en-GB" dirty="0" smtClean="0"/>
              <a:t>Turn information you wish to remember into pictures and create a story to remember them. This is a technique used by people who wish to remember large amounts of information. </a:t>
            </a:r>
          </a:p>
          <a:p>
            <a:pPr marL="0" indent="0">
              <a:buNone/>
            </a:pPr>
            <a:endParaRPr lang="en-GB" dirty="0"/>
          </a:p>
          <a:p>
            <a:pPr marL="0" indent="0" algn="ctr">
              <a:buNone/>
            </a:pPr>
            <a:r>
              <a:rPr lang="en-GB" dirty="0" smtClean="0"/>
              <a:t>Have a go at the exercise on the following 2 slides.</a:t>
            </a:r>
            <a:endParaRPr lang="en-GB" dirty="0"/>
          </a:p>
        </p:txBody>
      </p:sp>
    </p:spTree>
    <p:extLst>
      <p:ext uri="{BB962C8B-B14F-4D97-AF65-F5344CB8AC3E}">
        <p14:creationId xmlns:p14="http://schemas.microsoft.com/office/powerpoint/2010/main" val="19608549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3223594" y="260648"/>
          <a:ext cx="7104110" cy="4795728"/>
        </p:xfrm>
        <a:graphic>
          <a:graphicData uri="http://schemas.openxmlformats.org/drawingml/2006/table">
            <a:tbl>
              <a:tblPr firstRow="1" bandRow="1">
                <a:tableStyleId>{5940675A-B579-460E-94D1-54222C63F5DA}</a:tableStyleId>
              </a:tblPr>
              <a:tblGrid>
                <a:gridCol w="1420822"/>
                <a:gridCol w="1420822"/>
                <a:gridCol w="1420822"/>
                <a:gridCol w="1420822"/>
                <a:gridCol w="1420822"/>
              </a:tblGrid>
              <a:tr h="1198932">
                <a:tc>
                  <a:txBody>
                    <a:bodyPr/>
                    <a:lstStyle/>
                    <a:p>
                      <a:pPr algn="ctr"/>
                      <a:r>
                        <a:rPr lang="en-GB" dirty="0" smtClean="0"/>
                        <a:t>television</a:t>
                      </a:r>
                      <a:endParaRPr lang="en-GB" dirty="0"/>
                    </a:p>
                  </a:txBody>
                  <a:tcPr/>
                </a:tc>
                <a:tc>
                  <a:txBody>
                    <a:bodyPr/>
                    <a:lstStyle/>
                    <a:p>
                      <a:pPr algn="ctr"/>
                      <a:r>
                        <a:rPr lang="en-GB" dirty="0" smtClean="0"/>
                        <a:t>Target</a:t>
                      </a:r>
                      <a:endParaRPr lang="en-GB" dirty="0"/>
                    </a:p>
                  </a:txBody>
                  <a:tcPr/>
                </a:tc>
                <a:tc>
                  <a:txBody>
                    <a:bodyPr/>
                    <a:lstStyle/>
                    <a:p>
                      <a:pPr algn="ctr"/>
                      <a:r>
                        <a:rPr lang="en-GB" dirty="0" smtClean="0"/>
                        <a:t>Deer</a:t>
                      </a:r>
                      <a:endParaRPr lang="en-GB" dirty="0"/>
                    </a:p>
                  </a:txBody>
                  <a:tcPr/>
                </a:tc>
                <a:tc>
                  <a:txBody>
                    <a:bodyPr/>
                    <a:lstStyle/>
                    <a:p>
                      <a:pPr algn="ctr"/>
                      <a:r>
                        <a:rPr lang="en-GB" dirty="0" smtClean="0"/>
                        <a:t>Donuts</a:t>
                      </a:r>
                      <a:endParaRPr lang="en-GB" dirty="0"/>
                    </a:p>
                  </a:txBody>
                  <a:tcPr/>
                </a:tc>
                <a:tc>
                  <a:txBody>
                    <a:bodyPr/>
                    <a:lstStyle/>
                    <a:p>
                      <a:pPr algn="ctr"/>
                      <a:r>
                        <a:rPr lang="en-GB" dirty="0" smtClean="0"/>
                        <a:t>Cow</a:t>
                      </a:r>
                      <a:endParaRPr lang="en-GB" dirty="0"/>
                    </a:p>
                  </a:txBody>
                  <a:tcPr/>
                </a:tc>
              </a:tr>
              <a:tr h="1198932">
                <a:tc>
                  <a:txBody>
                    <a:bodyPr/>
                    <a:lstStyle/>
                    <a:p>
                      <a:pPr algn="ctr"/>
                      <a:r>
                        <a:rPr lang="en-GB" dirty="0" smtClean="0"/>
                        <a:t>Mousetrap</a:t>
                      </a:r>
                      <a:endParaRPr lang="en-GB" dirty="0"/>
                    </a:p>
                  </a:txBody>
                  <a:tcPr/>
                </a:tc>
                <a:tc>
                  <a:txBody>
                    <a:bodyPr/>
                    <a:lstStyle/>
                    <a:p>
                      <a:pPr algn="ctr"/>
                      <a:r>
                        <a:rPr lang="en-GB" dirty="0" smtClean="0"/>
                        <a:t>Mouse</a:t>
                      </a:r>
                      <a:endParaRPr lang="en-GB" dirty="0"/>
                    </a:p>
                  </a:txBody>
                  <a:tcPr/>
                </a:tc>
                <a:tc>
                  <a:txBody>
                    <a:bodyPr/>
                    <a:lstStyle/>
                    <a:p>
                      <a:pPr algn="ctr"/>
                      <a:r>
                        <a:rPr lang="en-GB" dirty="0" smtClean="0"/>
                        <a:t>Lobster</a:t>
                      </a:r>
                      <a:endParaRPr lang="en-GB" dirty="0"/>
                    </a:p>
                  </a:txBody>
                  <a:tcPr/>
                </a:tc>
                <a:tc>
                  <a:txBody>
                    <a:bodyPr/>
                    <a:lstStyle/>
                    <a:p>
                      <a:pPr algn="ctr"/>
                      <a:r>
                        <a:rPr lang="en-GB" dirty="0" smtClean="0"/>
                        <a:t>Fish Bowl</a:t>
                      </a:r>
                      <a:endParaRPr lang="en-GB" dirty="0"/>
                    </a:p>
                  </a:txBody>
                  <a:tcPr/>
                </a:tc>
                <a:tc>
                  <a:txBody>
                    <a:bodyPr/>
                    <a:lstStyle/>
                    <a:p>
                      <a:pPr algn="ctr"/>
                      <a:r>
                        <a:rPr lang="en-GB" dirty="0" smtClean="0"/>
                        <a:t>Cake</a:t>
                      </a:r>
                      <a:endParaRPr lang="en-GB" dirty="0"/>
                    </a:p>
                  </a:txBody>
                  <a:tcPr/>
                </a:tc>
              </a:tr>
              <a:tr h="1198932">
                <a:tc>
                  <a:txBody>
                    <a:bodyPr/>
                    <a:lstStyle/>
                    <a:p>
                      <a:pPr algn="ctr"/>
                      <a:r>
                        <a:rPr lang="en-GB" dirty="0" smtClean="0"/>
                        <a:t>Milk</a:t>
                      </a:r>
                      <a:r>
                        <a:rPr lang="en-GB" baseline="0" dirty="0" smtClean="0"/>
                        <a:t> </a:t>
                      </a:r>
                      <a:endParaRPr lang="en-GB" dirty="0"/>
                    </a:p>
                  </a:txBody>
                  <a:tcPr/>
                </a:tc>
                <a:tc>
                  <a:txBody>
                    <a:bodyPr/>
                    <a:lstStyle/>
                    <a:p>
                      <a:pPr algn="ctr"/>
                      <a:r>
                        <a:rPr lang="en-GB" dirty="0" smtClean="0"/>
                        <a:t>Coombe</a:t>
                      </a:r>
                      <a:endParaRPr lang="en-GB" dirty="0"/>
                    </a:p>
                  </a:txBody>
                  <a:tcPr/>
                </a:tc>
                <a:tc>
                  <a:txBody>
                    <a:bodyPr/>
                    <a:lstStyle/>
                    <a:p>
                      <a:pPr algn="ctr"/>
                      <a:r>
                        <a:rPr lang="en-GB" dirty="0" smtClean="0"/>
                        <a:t>scissors</a:t>
                      </a:r>
                      <a:endParaRPr lang="en-GB" dirty="0"/>
                    </a:p>
                  </a:txBody>
                  <a:tcPr/>
                </a:tc>
                <a:tc>
                  <a:txBody>
                    <a:bodyPr/>
                    <a:lstStyle/>
                    <a:p>
                      <a:pPr algn="ctr"/>
                      <a:r>
                        <a:rPr lang="en-GB" dirty="0" smtClean="0"/>
                        <a:t>Chair</a:t>
                      </a:r>
                      <a:endParaRPr lang="en-GB" dirty="0"/>
                    </a:p>
                  </a:txBody>
                  <a:tcPr/>
                </a:tc>
                <a:tc>
                  <a:txBody>
                    <a:bodyPr/>
                    <a:lstStyle/>
                    <a:p>
                      <a:pPr algn="ctr"/>
                      <a:r>
                        <a:rPr lang="en-GB" dirty="0" smtClean="0"/>
                        <a:t>(Top) Hat</a:t>
                      </a:r>
                      <a:endParaRPr lang="en-GB" dirty="0"/>
                    </a:p>
                  </a:txBody>
                  <a:tcPr/>
                </a:tc>
              </a:tr>
              <a:tr h="1198932">
                <a:tc>
                  <a:txBody>
                    <a:bodyPr/>
                    <a:lstStyle/>
                    <a:p>
                      <a:pPr algn="ctr"/>
                      <a:r>
                        <a:rPr lang="en-GB" dirty="0" smtClean="0"/>
                        <a:t>Bear</a:t>
                      </a:r>
                      <a:endParaRPr lang="en-GB" dirty="0"/>
                    </a:p>
                  </a:txBody>
                  <a:tcPr/>
                </a:tc>
                <a:tc>
                  <a:txBody>
                    <a:bodyPr/>
                    <a:lstStyle/>
                    <a:p>
                      <a:pPr algn="ctr"/>
                      <a:r>
                        <a:rPr lang="en-GB" dirty="0" smtClean="0"/>
                        <a:t>Present</a:t>
                      </a:r>
                      <a:endParaRPr lang="en-GB" dirty="0"/>
                    </a:p>
                  </a:txBody>
                  <a:tcPr/>
                </a:tc>
                <a:tc>
                  <a:txBody>
                    <a:bodyPr/>
                    <a:lstStyle/>
                    <a:p>
                      <a:pPr algn="ctr"/>
                      <a:r>
                        <a:rPr lang="en-GB" dirty="0" smtClean="0"/>
                        <a:t>Elephant</a:t>
                      </a:r>
                      <a:endParaRPr lang="en-GB" dirty="0"/>
                    </a:p>
                  </a:txBody>
                  <a:tcPr/>
                </a:tc>
                <a:tc>
                  <a:txBody>
                    <a:bodyPr/>
                    <a:lstStyle/>
                    <a:p>
                      <a:pPr algn="ctr"/>
                      <a:r>
                        <a:rPr lang="en-GB" dirty="0" smtClean="0"/>
                        <a:t>Clown</a:t>
                      </a:r>
                      <a:endParaRPr lang="en-GB" dirty="0"/>
                    </a:p>
                  </a:txBody>
                  <a:tcPr/>
                </a:tc>
                <a:tc>
                  <a:txBody>
                    <a:bodyPr/>
                    <a:lstStyle/>
                    <a:p>
                      <a:pPr algn="ctr"/>
                      <a:r>
                        <a:rPr lang="en-GB" dirty="0" smtClean="0"/>
                        <a:t>Bed</a:t>
                      </a:r>
                      <a:endParaRPr lang="en-GB" dirty="0"/>
                    </a:p>
                  </a:txBody>
                  <a:tcPr/>
                </a:tc>
              </a:tr>
            </a:tbl>
          </a:graphicData>
        </a:graphic>
      </p:graphicFrame>
      <p:sp>
        <p:nvSpPr>
          <p:cNvPr id="4" name="TextBox 3"/>
          <p:cNvSpPr txBox="1"/>
          <p:nvPr/>
        </p:nvSpPr>
        <p:spPr>
          <a:xfrm>
            <a:off x="4727848" y="5518973"/>
            <a:ext cx="5599856" cy="923330"/>
          </a:xfrm>
          <a:prstGeom prst="rect">
            <a:avLst/>
          </a:prstGeom>
          <a:solidFill>
            <a:schemeClr val="accent2">
              <a:lumMod val="20000"/>
              <a:lumOff val="80000"/>
            </a:schemeClr>
          </a:solidFill>
        </p:spPr>
        <p:txBody>
          <a:bodyPr wrap="square" rtlCol="0">
            <a:spAutoFit/>
          </a:bodyPr>
          <a:lstStyle/>
          <a:p>
            <a:pPr algn="ctr"/>
            <a:r>
              <a:rPr lang="en-GB" dirty="0"/>
              <a:t>You have 5 minutes to turn each word into a picture- after that time your pictures will be taken away from you - how many can you remember now? </a:t>
            </a:r>
          </a:p>
        </p:txBody>
      </p:sp>
      <p:pic>
        <p:nvPicPr>
          <p:cNvPr id="8" name="MS900074799[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2985555" y="5182164"/>
            <a:ext cx="244475" cy="244475"/>
          </a:xfrm>
          <a:prstGeom prst="rect">
            <a:avLst/>
          </a:prstGeom>
        </p:spPr>
      </p:pic>
      <p:sp>
        <p:nvSpPr>
          <p:cNvPr id="9" name="Oval 8"/>
          <p:cNvSpPr/>
          <p:nvPr/>
        </p:nvSpPr>
        <p:spPr>
          <a:xfrm>
            <a:off x="2049450" y="4390075"/>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9"/>
          <p:cNvSpPr/>
          <p:nvPr/>
        </p:nvSpPr>
        <p:spPr>
          <a:xfrm>
            <a:off x="2049450" y="4390075"/>
            <a:ext cx="2052228" cy="205222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11" name="TextBox 10"/>
          <p:cNvSpPr txBox="1"/>
          <p:nvPr/>
        </p:nvSpPr>
        <p:spPr>
          <a:xfrm>
            <a:off x="2364536" y="3886020"/>
            <a:ext cx="1422056" cy="461665"/>
          </a:xfrm>
          <a:prstGeom prst="rect">
            <a:avLst/>
          </a:prstGeom>
          <a:noFill/>
        </p:spPr>
        <p:txBody>
          <a:bodyPr wrap="none" rtlCol="0">
            <a:spAutoFit/>
          </a:bodyPr>
          <a:lstStyle/>
          <a:p>
            <a:pPr algn="ctr"/>
            <a:r>
              <a:rPr lang="en-GB" sz="2400" dirty="0"/>
              <a:t>5 minutes</a:t>
            </a:r>
          </a:p>
        </p:txBody>
      </p:sp>
    </p:spTree>
    <p:extLst>
      <p:ext uri="{BB962C8B-B14F-4D97-AF65-F5344CB8AC3E}">
        <p14:creationId xmlns:p14="http://schemas.microsoft.com/office/powerpoint/2010/main" val="2726208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1)">
                                      <p:cBhvr>
                                        <p:cTn id="13" dur="300000"/>
                                        <p:tgtEl>
                                          <p:spTgt spid="10"/>
                                        </p:tgtEl>
                                      </p:cBhvr>
                                    </p:animEffect>
                                  </p:childTnLst>
                                </p:cTn>
                              </p:par>
                            </p:childTnLst>
                          </p:cTn>
                        </p:par>
                        <p:par>
                          <p:cTn id="14" fill="hold">
                            <p:stCondLst>
                              <p:cond delay="300000"/>
                            </p:stCondLst>
                            <p:childTnLst>
                              <p:par>
                                <p:cTn id="15" presetID="1" presetClass="mediacall" presetSubtype="0" fill="hold" nodeType="afterEffect">
                                  <p:stCondLst>
                                    <p:cond delay="0"/>
                                  </p:stCondLst>
                                  <p:childTnLst>
                                    <p:cmd type="call" cmd="playFrom(0.0)">
                                      <p:cBhvr>
                                        <p:cTn id="16" dur="2177" fill="hold"/>
                                        <p:tgtEl>
                                          <p:spTgt spid="8"/>
                                        </p:tgtEl>
                                      </p:cBhvr>
                                    </p:cmd>
                                  </p:childTnLst>
                                </p:cTn>
                              </p:par>
                            </p:childTnLst>
                          </p:cTn>
                        </p:par>
                      </p:childTnLst>
                    </p:cTn>
                  </p:par>
                </p:childTnLst>
              </p:cTn>
              <p:nextCondLst>
                <p:cond evt="onClick" delay="0">
                  <p:tgtEl>
                    <p:spTgt spid="9"/>
                  </p:tgtEl>
                </p:cond>
              </p:nextCondLst>
            </p:seq>
            <p:audio>
              <p:cMediaNode>
                <p:cTn id="1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exploratorium.edu/memory/dont_forget/images/images_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9657" y="174932"/>
            <a:ext cx="7455747" cy="51047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791744" y="5894853"/>
            <a:ext cx="6752209" cy="646331"/>
          </a:xfrm>
          <a:prstGeom prst="rect">
            <a:avLst/>
          </a:prstGeom>
          <a:solidFill>
            <a:schemeClr val="bg2">
              <a:lumMod val="90000"/>
            </a:schemeClr>
          </a:solidFill>
        </p:spPr>
        <p:txBody>
          <a:bodyPr wrap="square" rtlCol="0">
            <a:spAutoFit/>
          </a:bodyPr>
          <a:lstStyle/>
          <a:p>
            <a:pPr algn="ctr"/>
            <a:r>
              <a:rPr lang="en-GB" dirty="0"/>
              <a:t>Now use your pictures/words to create a story to help you remember the objects/words in order- does this help?</a:t>
            </a:r>
          </a:p>
        </p:txBody>
      </p:sp>
      <p:pic>
        <p:nvPicPr>
          <p:cNvPr id="4" name="MS900074799[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2491701" y="5660827"/>
            <a:ext cx="244475" cy="244475"/>
          </a:xfrm>
          <a:prstGeom prst="rect">
            <a:avLst/>
          </a:prstGeom>
        </p:spPr>
      </p:pic>
      <p:sp>
        <p:nvSpPr>
          <p:cNvPr id="5" name="Oval 4"/>
          <p:cNvSpPr/>
          <p:nvPr/>
        </p:nvSpPr>
        <p:spPr>
          <a:xfrm>
            <a:off x="1555596" y="4868738"/>
            <a:ext cx="2052228" cy="2052228"/>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Oval 5"/>
          <p:cNvSpPr/>
          <p:nvPr/>
        </p:nvSpPr>
        <p:spPr>
          <a:xfrm>
            <a:off x="1556048" y="4890764"/>
            <a:ext cx="2052228" cy="2052228"/>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p:txBody>
      </p:sp>
      <p:sp>
        <p:nvSpPr>
          <p:cNvPr id="7" name="TextBox 6"/>
          <p:cNvSpPr txBox="1"/>
          <p:nvPr/>
        </p:nvSpPr>
        <p:spPr>
          <a:xfrm>
            <a:off x="1870682" y="4364683"/>
            <a:ext cx="1422056" cy="461665"/>
          </a:xfrm>
          <a:prstGeom prst="rect">
            <a:avLst/>
          </a:prstGeom>
          <a:noFill/>
        </p:spPr>
        <p:txBody>
          <a:bodyPr wrap="none" rtlCol="0">
            <a:spAutoFit/>
          </a:bodyPr>
          <a:lstStyle/>
          <a:p>
            <a:pPr algn="ctr"/>
            <a:r>
              <a:rPr lang="en-GB" sz="2400" dirty="0"/>
              <a:t>5 minutes</a:t>
            </a:r>
          </a:p>
        </p:txBody>
      </p:sp>
    </p:spTree>
    <p:extLst>
      <p:ext uri="{BB962C8B-B14F-4D97-AF65-F5344CB8AC3E}">
        <p14:creationId xmlns:p14="http://schemas.microsoft.com/office/powerpoint/2010/main" val="19281860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300000"/>
                                        <p:tgtEl>
                                          <p:spTgt spid="6"/>
                                        </p:tgtEl>
                                      </p:cBhvr>
                                    </p:animEffect>
                                  </p:childTnLst>
                                </p:cTn>
                              </p:par>
                            </p:childTnLst>
                          </p:cTn>
                        </p:par>
                        <p:par>
                          <p:cTn id="8" fill="hold">
                            <p:stCondLst>
                              <p:cond delay="300000"/>
                            </p:stCondLst>
                            <p:childTnLst>
                              <p:par>
                                <p:cTn id="9" presetID="1" presetClass="mediacall" presetSubtype="0" fill="hold" nodeType="afterEffect">
                                  <p:stCondLst>
                                    <p:cond delay="0"/>
                                  </p:stCondLst>
                                  <p:childTnLst>
                                    <p:cmd type="call" cmd="playFrom(0.0)">
                                      <p:cBhvr>
                                        <p:cTn id="10" dur="2177" fill="hold"/>
                                        <p:tgtEl>
                                          <p:spTgt spid="4"/>
                                        </p:tgtEl>
                                      </p:cBhvr>
                                    </p:cmd>
                                  </p:childTnLst>
                                </p:cTn>
                              </p:par>
                            </p:childTnLst>
                          </p:cTn>
                        </p:par>
                      </p:childTnLst>
                    </p:cTn>
                  </p:par>
                </p:childTnLst>
              </p:cTn>
              <p:nextCondLst>
                <p:cond evt="onClick" delay="0">
                  <p:tgtEl>
                    <p:spTgt spid="5"/>
                  </p:tgtEl>
                </p:cond>
              </p:nextCondLst>
            </p:seq>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974035"/>
          </a:xfrm>
        </p:spPr>
        <p:txBody>
          <a:bodyPr/>
          <a:lstStyle/>
          <a:p>
            <a:pPr algn="ctr"/>
            <a:r>
              <a:rPr lang="en-GB" dirty="0" smtClean="0"/>
              <a:t>Timelines</a:t>
            </a:r>
            <a:endParaRPr lang="en-GB" dirty="0"/>
          </a:p>
        </p:txBody>
      </p:sp>
      <p:sp>
        <p:nvSpPr>
          <p:cNvPr id="3" name="Content Placeholder 2"/>
          <p:cNvSpPr>
            <a:spLocks noGrp="1"/>
          </p:cNvSpPr>
          <p:nvPr>
            <p:ph idx="1"/>
          </p:nvPr>
        </p:nvSpPr>
        <p:spPr>
          <a:xfrm>
            <a:off x="838200" y="857457"/>
            <a:ext cx="10515600" cy="819425"/>
          </a:xfrm>
        </p:spPr>
        <p:txBody>
          <a:bodyPr>
            <a:noAutofit/>
          </a:bodyPr>
          <a:lstStyle/>
          <a:p>
            <a:r>
              <a:rPr lang="en-GB" sz="2000" dirty="0" smtClean="0"/>
              <a:t>These are very good for learning the Chronological </a:t>
            </a:r>
            <a:r>
              <a:rPr lang="en-GB" sz="2000" smtClean="0"/>
              <a:t>order of </a:t>
            </a:r>
            <a:r>
              <a:rPr lang="en-GB" sz="2000" dirty="0" smtClean="0"/>
              <a:t>events.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2904" y="1948070"/>
            <a:ext cx="9269841" cy="406349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1089" y="1948070"/>
            <a:ext cx="7733472" cy="428625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0322" y="1676883"/>
            <a:ext cx="9571355" cy="4828623"/>
          </a:xfrm>
          <a:prstGeom prst="rect">
            <a:avLst/>
          </a:prstGeom>
        </p:spPr>
      </p:pic>
      <p:sp>
        <p:nvSpPr>
          <p:cNvPr id="8" name="TextBox 7"/>
          <p:cNvSpPr txBox="1"/>
          <p:nvPr/>
        </p:nvSpPr>
        <p:spPr>
          <a:xfrm>
            <a:off x="636104" y="6011562"/>
            <a:ext cx="10717696" cy="369332"/>
          </a:xfrm>
          <a:prstGeom prst="rect">
            <a:avLst/>
          </a:prstGeom>
          <a:solidFill>
            <a:srgbClr val="FFFF00"/>
          </a:solidFill>
        </p:spPr>
        <p:txBody>
          <a:bodyPr wrap="square" rtlCol="0">
            <a:spAutoFit/>
          </a:bodyPr>
          <a:lstStyle/>
          <a:p>
            <a:pPr algn="ctr"/>
            <a:r>
              <a:rPr lang="en-GB" dirty="0"/>
              <a:t>Adding </a:t>
            </a:r>
            <a:r>
              <a:rPr lang="en-GB" dirty="0" smtClean="0"/>
              <a:t>pictures, </a:t>
            </a:r>
            <a:r>
              <a:rPr lang="en-GB" dirty="0"/>
              <a:t>colour and being creative will help you to remember more.  </a:t>
            </a:r>
          </a:p>
        </p:txBody>
      </p:sp>
    </p:spTree>
    <p:extLst>
      <p:ext uri="{BB962C8B-B14F-4D97-AF65-F5344CB8AC3E}">
        <p14:creationId xmlns:p14="http://schemas.microsoft.com/office/powerpoint/2010/main" val="350293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196" y="188640"/>
            <a:ext cx="8229600" cy="778098"/>
          </a:xfrm>
        </p:spPr>
        <p:txBody>
          <a:bodyPr/>
          <a:lstStyle/>
          <a:p>
            <a:r>
              <a:rPr lang="en-GB" dirty="0" smtClean="0"/>
              <a:t>So overall- Key Points</a:t>
            </a:r>
            <a:endParaRPr lang="en-GB" dirty="0"/>
          </a:p>
        </p:txBody>
      </p:sp>
      <p:sp>
        <p:nvSpPr>
          <p:cNvPr id="3" name="Content Placeholder 2"/>
          <p:cNvSpPr>
            <a:spLocks noGrp="1"/>
          </p:cNvSpPr>
          <p:nvPr>
            <p:ph idx="1"/>
          </p:nvPr>
        </p:nvSpPr>
        <p:spPr>
          <a:xfrm>
            <a:off x="1919536" y="908720"/>
            <a:ext cx="8229600" cy="5544616"/>
          </a:xfrm>
        </p:spPr>
        <p:txBody>
          <a:bodyPr>
            <a:normAutofit/>
          </a:bodyPr>
          <a:lstStyle/>
          <a:p>
            <a:pPr marL="514350" indent="-514350">
              <a:buAutoNum type="arabicPeriod"/>
            </a:pPr>
            <a:r>
              <a:rPr lang="en-GB" dirty="0" smtClean="0"/>
              <a:t>We cannot revise until we are clear </a:t>
            </a:r>
            <a:r>
              <a:rPr lang="en-GB" dirty="0" smtClean="0">
                <a:solidFill>
                  <a:srgbClr val="00B050"/>
                </a:solidFill>
              </a:rPr>
              <a:t>what we will need to know</a:t>
            </a:r>
            <a:r>
              <a:rPr lang="en-GB" dirty="0" smtClean="0"/>
              <a:t> and we have something to revise from.</a:t>
            </a:r>
          </a:p>
          <a:p>
            <a:pPr marL="514350" indent="-514350">
              <a:buAutoNum type="arabicPeriod"/>
            </a:pPr>
            <a:r>
              <a:rPr lang="en-GB" dirty="0" smtClean="0"/>
              <a:t>We will not be able to revise all the information we need effectively unless we are </a:t>
            </a:r>
            <a:r>
              <a:rPr lang="en-GB" b="1" u="sng" dirty="0" smtClean="0"/>
              <a:t>organised</a:t>
            </a:r>
            <a:r>
              <a:rPr lang="en-GB" dirty="0" smtClean="0"/>
              <a:t>- we need a carefully thought out </a:t>
            </a:r>
            <a:r>
              <a:rPr lang="en-GB" b="1" u="sng" dirty="0" smtClean="0"/>
              <a:t>timetable</a:t>
            </a:r>
            <a:r>
              <a:rPr lang="en-GB" dirty="0" smtClean="0"/>
              <a:t>. </a:t>
            </a:r>
          </a:p>
          <a:p>
            <a:pPr marL="514350" indent="-514350">
              <a:buAutoNum type="arabicPeriod"/>
            </a:pPr>
            <a:r>
              <a:rPr lang="en-GB" dirty="0" smtClean="0"/>
              <a:t>Revision must have a </a:t>
            </a:r>
            <a:r>
              <a:rPr lang="en-GB" dirty="0" smtClean="0">
                <a:solidFill>
                  <a:srgbClr val="FF0000"/>
                </a:solidFill>
              </a:rPr>
              <a:t>PRODUCT</a:t>
            </a:r>
            <a:r>
              <a:rPr lang="en-GB" dirty="0" smtClean="0"/>
              <a:t> and using </a:t>
            </a:r>
            <a:r>
              <a:rPr lang="en-GB" dirty="0" smtClean="0">
                <a:solidFill>
                  <a:srgbClr val="0070C0"/>
                </a:solidFill>
              </a:rPr>
              <a:t>different</a:t>
            </a:r>
            <a:r>
              <a:rPr lang="en-GB" dirty="0" smtClean="0"/>
              <a:t> methods is more effective than 1. </a:t>
            </a:r>
          </a:p>
          <a:p>
            <a:pPr marL="514350" indent="-514350">
              <a:buAutoNum type="arabicPeriod"/>
            </a:pPr>
            <a:r>
              <a:rPr lang="en-GB" dirty="0" smtClean="0"/>
              <a:t>Even if we know everything- unless we know </a:t>
            </a:r>
            <a:r>
              <a:rPr lang="en-GB" b="1" dirty="0" smtClean="0"/>
              <a:t>HOW</a:t>
            </a:r>
            <a:r>
              <a:rPr lang="en-GB" dirty="0" smtClean="0"/>
              <a:t> to use the information as the examiner wants us to-  it will not help. </a:t>
            </a:r>
          </a:p>
          <a:p>
            <a:pPr marL="514350" indent="-514350">
              <a:buAutoNum type="arabicPeriod"/>
            </a:pPr>
            <a:r>
              <a:rPr lang="en-GB" dirty="0" smtClean="0"/>
              <a:t>We must </a:t>
            </a:r>
            <a:r>
              <a:rPr lang="en-GB" dirty="0" smtClean="0">
                <a:solidFill>
                  <a:srgbClr val="7030A0"/>
                </a:solidFill>
              </a:rPr>
              <a:t>ACTUALLY</a:t>
            </a:r>
            <a:r>
              <a:rPr lang="en-GB" dirty="0" smtClean="0"/>
              <a:t> get on and do it- </a:t>
            </a:r>
            <a:r>
              <a:rPr lang="en-GB" b="1" dirty="0" smtClean="0"/>
              <a:t>NOW!</a:t>
            </a:r>
            <a:r>
              <a:rPr lang="en-GB" dirty="0" smtClean="0"/>
              <a:t> </a:t>
            </a:r>
          </a:p>
          <a:p>
            <a:pPr marL="0" indent="0">
              <a:buNone/>
            </a:pPr>
            <a:endParaRPr lang="en-GB" dirty="0"/>
          </a:p>
        </p:txBody>
      </p:sp>
    </p:spTree>
    <p:extLst>
      <p:ext uri="{BB962C8B-B14F-4D97-AF65-F5344CB8AC3E}">
        <p14:creationId xmlns:p14="http://schemas.microsoft.com/office/powerpoint/2010/main" val="3053463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750</Words>
  <Application>Microsoft Office PowerPoint</Application>
  <PresentationFormat>Custom</PresentationFormat>
  <Paragraphs>101</Paragraphs>
  <Slides>16</Slides>
  <Notes>0</Notes>
  <HiddenSlides>0</HiddenSlides>
  <MMClips>2</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Making the Revision Timetable- when will I study what?</vt:lpstr>
      <vt:lpstr>Successful Revision: Setting Up</vt:lpstr>
      <vt:lpstr>PowerPoint Presentation</vt:lpstr>
      <vt:lpstr>PowerPoint Presentation</vt:lpstr>
      <vt:lpstr>PowerPoint Presentation</vt:lpstr>
      <vt:lpstr>PowerPoint Presentation</vt:lpstr>
      <vt:lpstr>Other Revision Methods</vt:lpstr>
      <vt:lpstr>Mind Maps</vt:lpstr>
      <vt:lpstr>PowerPoint Presentation</vt:lpstr>
      <vt:lpstr>PowerPoint Presentation</vt:lpstr>
      <vt:lpstr>Mnemonics</vt:lpstr>
      <vt:lpstr>Picture Stories</vt:lpstr>
      <vt:lpstr>PowerPoint Presentation</vt:lpstr>
      <vt:lpstr>PowerPoint Presentation</vt:lpstr>
      <vt:lpstr>Timelines</vt:lpstr>
      <vt:lpstr>So overall- Key Points</vt:lpstr>
    </vt:vector>
  </TitlesOfParts>
  <Company>RM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Sheets for display</dc:title>
  <dc:creator>John Adams</dc:creator>
  <cp:lastModifiedBy>Antony Taylor</cp:lastModifiedBy>
  <cp:revision>32</cp:revision>
  <dcterms:created xsi:type="dcterms:W3CDTF">2017-01-26T18:23:54Z</dcterms:created>
  <dcterms:modified xsi:type="dcterms:W3CDTF">2018-11-22T18:10:02Z</dcterms:modified>
</cp:coreProperties>
</file>